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Fraunces Extra Bold" panose="020B0604020202020204" charset="0"/>
      <p:regular r:id="rId13"/>
    </p:embeddedFont>
    <p:embeddedFont>
      <p:font typeface="Nobile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0" d="100"/>
          <a:sy n="70" d="100"/>
        </p:scale>
        <p:origin x="605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184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153518" y="2081297"/>
            <a:ext cx="75564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Sarcina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electrică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și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legile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fundamentale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6280190" y="4566166"/>
            <a:ext cx="75564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 incursiune în esența sarcinii electrice, legea conservării și legea lui Coulomb, explorând rolul lor crucial în fizică și tehnologie.</a:t>
            </a:r>
            <a:endParaRPr lang="en-US" sz="155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363510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Concluzii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6280190" y="3281243"/>
            <a:ext cx="7556421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Sarcina electrică este o proprietate fundamentală, cuantificată și conservată. Legea lui Coulomb explică forțele de atracție și respingere cu precizie. Înțelegerea acestor legi deschide calea spre aplicații tehnologice și științifice esențiale.</a:t>
            </a:r>
            <a:endParaRPr lang="en-US" sz="1550" dirty="0"/>
          </a:p>
        </p:txBody>
      </p:sp>
      <p:sp>
        <p:nvSpPr>
          <p:cNvPr id="5" name="Text 2"/>
          <p:cNvSpPr/>
          <p:nvPr/>
        </p:nvSpPr>
        <p:spPr>
          <a:xfrm>
            <a:off x="6280190" y="4774644"/>
            <a:ext cx="75564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Sarcina electrică este fundamentală</a:t>
            </a:r>
            <a:endParaRPr lang="en-US" sz="1550" dirty="0"/>
          </a:p>
        </p:txBody>
      </p:sp>
      <p:sp>
        <p:nvSpPr>
          <p:cNvPr id="6" name="Text 3"/>
          <p:cNvSpPr/>
          <p:nvPr/>
        </p:nvSpPr>
        <p:spPr>
          <a:xfrm>
            <a:off x="6280190" y="5161598"/>
            <a:ext cx="75564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Legea lui Coulomb explică forțele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6280190" y="5548551"/>
            <a:ext cx="75564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Aplicații tehnologice și științifice</a:t>
            </a:r>
            <a:endParaRPr lang="en-US" sz="15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8070" y="514350"/>
            <a:ext cx="6428303" cy="5843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6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Definirea Sarcinii Electrice</a:t>
            </a:r>
            <a:endParaRPr lang="en-US" sz="3650" dirty="0"/>
          </a:p>
        </p:txBody>
      </p:sp>
      <p:sp>
        <p:nvSpPr>
          <p:cNvPr id="3" name="Text 1"/>
          <p:cNvSpPr/>
          <p:nvPr/>
        </p:nvSpPr>
        <p:spPr>
          <a:xfrm>
            <a:off x="748070" y="1547455"/>
            <a:ext cx="6339007" cy="8976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Sarcina electrică este o mărime fizică scalară fundamentală care măsoară gradul de încărcare electrică a unui corp. Aceasta determină interacțiunea electrostatică a corpului cu alte corpuri încărcate electric.</a:t>
            </a:r>
            <a:endParaRPr lang="en-US" sz="1450" dirty="0"/>
          </a:p>
        </p:txBody>
      </p:sp>
      <p:sp>
        <p:nvSpPr>
          <p:cNvPr id="4" name="Text 2"/>
          <p:cNvSpPr/>
          <p:nvPr/>
        </p:nvSpPr>
        <p:spPr>
          <a:xfrm>
            <a:off x="748070" y="2613303"/>
            <a:ext cx="6339007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Două tipuri: pozitivă (protoni) și negativă (electroni)</a:t>
            </a:r>
            <a:endParaRPr lang="en-US" sz="1450" dirty="0"/>
          </a:p>
        </p:txBody>
      </p:sp>
      <p:sp>
        <p:nvSpPr>
          <p:cNvPr id="5" name="Text 3"/>
          <p:cNvSpPr/>
          <p:nvPr/>
        </p:nvSpPr>
        <p:spPr>
          <a:xfrm>
            <a:off x="748070" y="2977872"/>
            <a:ext cx="6339007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Sarcina electrică este cuantificată: Q = n·e</a:t>
            </a:r>
            <a:endParaRPr lang="en-US" sz="1450" dirty="0"/>
          </a:p>
        </p:txBody>
      </p:sp>
      <p:sp>
        <p:nvSpPr>
          <p:cNvPr id="6" name="Text 4"/>
          <p:cNvSpPr/>
          <p:nvPr/>
        </p:nvSpPr>
        <p:spPr>
          <a:xfrm>
            <a:off x="748070" y="3445312"/>
            <a:ext cx="6339007" cy="598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Unde e = 1,6·10⁻¹⁹ C (sarcina elementară), o constantă universală ce reprezintă magnitudinea sarcinii unui singur electron sau proton.</a:t>
            </a:r>
            <a:endParaRPr lang="en-US" sz="145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944" y="1589603"/>
            <a:ext cx="6339007" cy="63390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8070" y="514350"/>
            <a:ext cx="8432721" cy="5843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650" b="1" dirty="0" err="1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Legea</a:t>
            </a:r>
            <a:r>
              <a:rPr lang="en-US" sz="36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3650" b="1" dirty="0" err="1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conservării</a:t>
            </a:r>
            <a:r>
              <a:rPr lang="en-US" sz="36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3650" b="1" dirty="0" err="1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sarcinii</a:t>
            </a:r>
            <a:r>
              <a:rPr lang="en-US" sz="36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3650" b="1" dirty="0" err="1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electrice</a:t>
            </a:r>
            <a:endParaRPr lang="en-US" sz="3650" dirty="0"/>
          </a:p>
        </p:txBody>
      </p:sp>
      <p:sp>
        <p:nvSpPr>
          <p:cNvPr id="3" name="Text 1"/>
          <p:cNvSpPr/>
          <p:nvPr/>
        </p:nvSpPr>
        <p:spPr>
          <a:xfrm>
            <a:off x="748070" y="1547455"/>
            <a:ext cx="6339007" cy="8976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Într-un sistem izolat, sarcina electrică totală rămâne constantă în timp. Aceasta este o lege fundamentală a naturii, fără excepții cunoscute. Legea interzice crearea sau distrugerea sarcinii electrice.</a:t>
            </a:r>
            <a:endParaRPr lang="en-US" sz="1450" dirty="0"/>
          </a:p>
        </p:txBody>
      </p:sp>
      <p:sp>
        <p:nvSpPr>
          <p:cNvPr id="4" name="Text 2"/>
          <p:cNvSpPr/>
          <p:nvPr/>
        </p:nvSpPr>
        <p:spPr>
          <a:xfrm>
            <a:off x="748070" y="2613303"/>
            <a:ext cx="6339007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Nu se poate crea sau distruge sarcină, doar transfera</a:t>
            </a:r>
            <a:endParaRPr lang="en-US" sz="1450" dirty="0"/>
          </a:p>
        </p:txBody>
      </p:sp>
      <p:sp>
        <p:nvSpPr>
          <p:cNvPr id="5" name="Text 3"/>
          <p:cNvSpPr/>
          <p:nvPr/>
        </p:nvSpPr>
        <p:spPr>
          <a:xfrm>
            <a:off x="748070" y="2977872"/>
            <a:ext cx="6339007" cy="598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Electrizare prin frecare: sarcinile se separă, dar suma lor rămâne neschimbată</a:t>
            </a:r>
            <a:endParaRPr lang="en-US" sz="14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944" y="1589603"/>
            <a:ext cx="6339007" cy="63390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8090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578787"/>
            <a:ext cx="10724198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 err="1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Exemplu</a:t>
            </a: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3900" b="1" dirty="0" err="1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practic</a:t>
            </a: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: </a:t>
            </a:r>
            <a:r>
              <a:rPr lang="en-US" sz="3900" b="1" dirty="0" err="1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electrizarea</a:t>
            </a: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3900" b="1" dirty="0" err="1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prin</a:t>
            </a: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3900" b="1" dirty="0" err="1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frecare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793790" y="5496520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Ilustrație schematică a transferului de electroni între două corpuri prin frecare. Săgețile indică direcția mișcării sarcinilor, demonstrând separarea sarcinilor, dar conservarea totală a acestora.</a:t>
            </a:r>
            <a:endParaRPr lang="en-US" sz="15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8070" y="514350"/>
            <a:ext cx="9523809" cy="5843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6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Legea lui Coulomb – </a:t>
            </a:r>
            <a:r>
              <a:rPr lang="en-US" sz="3650" b="1" dirty="0" err="1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forța</a:t>
            </a:r>
            <a:r>
              <a:rPr lang="en-US" sz="36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3650" b="1" dirty="0" err="1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electrostatică</a:t>
            </a:r>
            <a:endParaRPr lang="en-US" sz="3650" b="1" dirty="0"/>
          </a:p>
        </p:txBody>
      </p:sp>
      <p:sp>
        <p:nvSpPr>
          <p:cNvPr id="3" name="Text 1"/>
          <p:cNvSpPr/>
          <p:nvPr/>
        </p:nvSpPr>
        <p:spPr>
          <a:xfrm>
            <a:off x="748070" y="1547455"/>
            <a:ext cx="6339007" cy="8976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Descoperită experimental în 1785 de Charles Augustin de Coulomb, legea cuantifică forța electrostatică dintre două sarcini punctiforme. Aceasta este una dintre cele mai importante legi din electrostatică.</a:t>
            </a:r>
            <a:endParaRPr lang="en-US" sz="1450" b="1" dirty="0"/>
          </a:p>
        </p:txBody>
      </p:sp>
      <p:sp>
        <p:nvSpPr>
          <p:cNvPr id="4" name="Text 2"/>
          <p:cNvSpPr/>
          <p:nvPr/>
        </p:nvSpPr>
        <p:spPr>
          <a:xfrm>
            <a:off x="748070" y="2613303"/>
            <a:ext cx="6339007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Forța este direct proporțională cu produsul sarcinilor</a:t>
            </a:r>
            <a:endParaRPr lang="en-US" sz="1450" b="1" dirty="0"/>
          </a:p>
        </p:txBody>
      </p:sp>
      <p:sp>
        <p:nvSpPr>
          <p:cNvPr id="5" name="Text 3"/>
          <p:cNvSpPr/>
          <p:nvPr/>
        </p:nvSpPr>
        <p:spPr>
          <a:xfrm>
            <a:off x="748070" y="2977872"/>
            <a:ext cx="6339007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Forța este invers proporțională cu pătratul distanței</a:t>
            </a:r>
            <a:endParaRPr lang="en-US" sz="1450" b="1" dirty="0"/>
          </a:p>
        </p:txBody>
      </p:sp>
      <p:sp>
        <p:nvSpPr>
          <p:cNvPr id="6" name="Text 4"/>
          <p:cNvSpPr/>
          <p:nvPr/>
        </p:nvSpPr>
        <p:spPr>
          <a:xfrm>
            <a:off x="748070" y="3445312"/>
            <a:ext cx="6339007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b="1" dirty="0">
                <a:solidFill>
                  <a:srgbClr val="438951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Legea lui Coulomb este piatra de temelie a electrostaticii.</a:t>
            </a:r>
            <a:endParaRPr lang="en-US" sz="1450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E97730-0926-4547-D815-D450A792E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612086" y="1547455"/>
            <a:ext cx="3810000" cy="4483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22978"/>
            <a:ext cx="9029462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Formula </a:t>
            </a:r>
            <a:r>
              <a:rPr lang="en-US" sz="3900" b="1" dirty="0" err="1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scalară</a:t>
            </a: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a </a:t>
            </a:r>
            <a:r>
              <a:rPr lang="en-US" sz="3900" b="1" dirty="0" err="1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legii</a:t>
            </a: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3900" b="1" dirty="0" err="1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lui</a:t>
            </a: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Coulomb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2939891"/>
            <a:ext cx="13042821" cy="5707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17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939891"/>
            <a:ext cx="13042821" cy="57078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3790" y="3761780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k = 9·10⁹ N·m²/C² (constanta lui Coulomb în vid)</a:t>
            </a:r>
            <a:endParaRPr lang="en-US" sz="1550" dirty="0"/>
          </a:p>
        </p:txBody>
      </p:sp>
      <p:sp>
        <p:nvSpPr>
          <p:cNvPr id="6" name="Text 3"/>
          <p:cNvSpPr/>
          <p:nvPr/>
        </p:nvSpPr>
        <p:spPr>
          <a:xfrm>
            <a:off x="793790" y="4148733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 este forța în newtoni (N)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793790" y="4535686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q₁ și q₂ sarcinile în coulombi (C)</a:t>
            </a: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793790" y="4922639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 distanța în metri (m)</a:t>
            </a:r>
            <a:endParaRPr lang="en-US" sz="1550" dirty="0"/>
          </a:p>
        </p:txBody>
      </p:sp>
      <p:sp>
        <p:nvSpPr>
          <p:cNvPr id="9" name="Shape 6"/>
          <p:cNvSpPr/>
          <p:nvPr/>
        </p:nvSpPr>
        <p:spPr>
          <a:xfrm>
            <a:off x="793790" y="5463421"/>
            <a:ext cx="13042821" cy="843201"/>
          </a:xfrm>
          <a:prstGeom prst="roundRect">
            <a:avLst>
              <a:gd name="adj" fmla="val 21184"/>
            </a:avLst>
          </a:prstGeom>
          <a:solidFill>
            <a:srgbClr val="B6D6FC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48" y="5751076"/>
            <a:ext cx="248007" cy="198358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438513" y="5711309"/>
            <a:ext cx="1219973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Forța este de atracție dacă sarcinile au semne opuse, de respingere dacă au același semn.</a:t>
            </a:r>
            <a:endParaRPr lang="en-US" sz="15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915364"/>
            <a:ext cx="11050429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 err="1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Interpretarea</a:t>
            </a: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3900" b="1" dirty="0" err="1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vectorială</a:t>
            </a: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a </a:t>
            </a:r>
            <a:r>
              <a:rPr lang="en-US" sz="3900" b="1" dirty="0" err="1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legii</a:t>
            </a: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3900" b="1" dirty="0" err="1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lui</a:t>
            </a: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Coulomb</a:t>
            </a:r>
            <a:endParaRPr lang="en-US" sz="39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04" y="3901202"/>
            <a:ext cx="297656" cy="37207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438632" y="393227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Direcție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1438632" y="4361498"/>
            <a:ext cx="3537347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Forța acționează de-a lungul dreptei care unește cele două sarcini.</a:t>
            </a:r>
            <a:endParaRPr lang="en-US" sz="15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400" y="3901202"/>
            <a:ext cx="297656" cy="37207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868829" y="393227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Sensul forței</a:t>
            </a:r>
            <a:endParaRPr lang="en-US" sz="1950" dirty="0"/>
          </a:p>
        </p:txBody>
      </p:sp>
      <p:sp>
        <p:nvSpPr>
          <p:cNvPr id="8" name="Text 4"/>
          <p:cNvSpPr/>
          <p:nvPr/>
        </p:nvSpPr>
        <p:spPr>
          <a:xfrm>
            <a:off x="5868829" y="4361498"/>
            <a:ext cx="3537466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Depinde de semnul sarcinilor: sarcini similare → respingere, sarcini opuse → atracție.</a:t>
            </a:r>
            <a:endParaRPr lang="en-US" sz="15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716" y="3901202"/>
            <a:ext cx="297656" cy="37207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299144" y="3932277"/>
            <a:ext cx="257615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Acțiune și Reacțiune</a:t>
            </a:r>
            <a:endParaRPr lang="en-US" sz="1950" dirty="0"/>
          </a:p>
        </p:txBody>
      </p:sp>
      <p:sp>
        <p:nvSpPr>
          <p:cNvPr id="11" name="Text 6"/>
          <p:cNvSpPr/>
          <p:nvPr/>
        </p:nvSpPr>
        <p:spPr>
          <a:xfrm>
            <a:off x="10299144" y="4361498"/>
            <a:ext cx="3537466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Forțele sunt egale ca mărime și opuse ca sens (Principiul acțiunii și reacțiunii).</a:t>
            </a:r>
            <a:endParaRPr lang="en-US" sz="15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8070" y="514350"/>
            <a:ext cx="11466909" cy="5843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650" b="1" dirty="0" err="1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Exemplu</a:t>
            </a:r>
            <a:r>
              <a:rPr lang="en-US" sz="36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3650" b="1" dirty="0" err="1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aplicativ</a:t>
            </a:r>
            <a:r>
              <a:rPr lang="en-US" sz="36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: </a:t>
            </a:r>
            <a:r>
              <a:rPr lang="en-US" sz="3650" b="1" dirty="0" err="1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calculul</a:t>
            </a:r>
            <a:r>
              <a:rPr lang="en-US" sz="36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3650" b="1" dirty="0" err="1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forței</a:t>
            </a:r>
            <a:r>
              <a:rPr lang="en-US" sz="36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3650" b="1" dirty="0" err="1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electrostatice</a:t>
            </a:r>
            <a:endParaRPr lang="en-US" sz="3650" dirty="0"/>
          </a:p>
        </p:txBody>
      </p:sp>
      <p:sp>
        <p:nvSpPr>
          <p:cNvPr id="3" name="Text 1"/>
          <p:cNvSpPr/>
          <p:nvPr/>
        </p:nvSpPr>
        <p:spPr>
          <a:xfrm>
            <a:off x="748070" y="1547455"/>
            <a:ext cx="6339007" cy="8976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Calculăm forța electrostatică dintre două sarcini q₁ = 2 nC și q₂ = 5 nC aflate la 40 cm în aer. Utilizăm formula lui Coulomb pentru a determina magnitudinea forței.</a:t>
            </a:r>
            <a:endParaRPr lang="en-US" sz="1450" dirty="0"/>
          </a:p>
        </p:txBody>
      </p:sp>
      <p:sp>
        <p:nvSpPr>
          <p:cNvPr id="4" name="Text 2"/>
          <p:cNvSpPr/>
          <p:nvPr/>
        </p:nvSpPr>
        <p:spPr>
          <a:xfrm>
            <a:off x="748070" y="2613303"/>
            <a:ext cx="6339007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Font typeface="+mj-lt"/>
              <a:buAutoNum type="arabicPeriod"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Convertim unitățile: q₁ = 2·10⁻⁹ C, q₂ = 5·10⁻⁹ C, r = 0,4 m</a:t>
            </a:r>
            <a:endParaRPr lang="en-US" sz="1450" dirty="0"/>
          </a:p>
        </p:txBody>
      </p:sp>
      <p:sp>
        <p:nvSpPr>
          <p:cNvPr id="5" name="Text 3"/>
          <p:cNvSpPr/>
          <p:nvPr/>
        </p:nvSpPr>
        <p:spPr>
          <a:xfrm>
            <a:off x="748070" y="2977872"/>
            <a:ext cx="6339007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Font typeface="+mj-lt"/>
              <a:buAutoNum type="arabicPeriod" startAt="2"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Aplicăm formula: F = 9·10⁹ · (2·10⁻⁹ · 5·10⁻⁹) / (0,4)² = 5,625·10⁻⁷ N</a:t>
            </a:r>
            <a:endParaRPr lang="en-US" sz="1450" dirty="0"/>
          </a:p>
        </p:txBody>
      </p:sp>
      <p:sp>
        <p:nvSpPr>
          <p:cNvPr id="6" name="Text 4"/>
          <p:cNvSpPr/>
          <p:nvPr/>
        </p:nvSpPr>
        <p:spPr>
          <a:xfrm>
            <a:off x="748070" y="3445312"/>
            <a:ext cx="6339007" cy="598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Deși mică, forța este semnificativă la nivel microscopic, demonstrând sensibilitatea interacțiunilor electrice.</a:t>
            </a:r>
            <a:endParaRPr lang="en-US" sz="145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944" y="1589603"/>
            <a:ext cx="6339007" cy="63390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95738"/>
            <a:ext cx="7431405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 err="1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Importanța</a:t>
            </a: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3900" b="1" dirty="0" err="1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legii</a:t>
            </a: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3900" b="1" dirty="0" err="1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lui</a:t>
            </a: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Coulomb</a:t>
            </a:r>
            <a:endParaRPr lang="en-US" sz="3900" dirty="0"/>
          </a:p>
        </p:txBody>
      </p:sp>
      <p:sp>
        <p:nvSpPr>
          <p:cNvPr id="4" name="Shape 1"/>
          <p:cNvSpPr/>
          <p:nvPr/>
        </p:nvSpPr>
        <p:spPr>
          <a:xfrm>
            <a:off x="6280190" y="3013472"/>
            <a:ext cx="3679031" cy="1778556"/>
          </a:xfrm>
          <a:prstGeom prst="roundRect">
            <a:avLst>
              <a:gd name="adj" fmla="val 10043"/>
            </a:avLst>
          </a:prstGeom>
          <a:solidFill>
            <a:srgbClr val="E8F3E8"/>
          </a:solidFill>
          <a:ln/>
        </p:spPr>
      </p:sp>
      <p:sp>
        <p:nvSpPr>
          <p:cNvPr id="5" name="Text 2"/>
          <p:cNvSpPr/>
          <p:nvPr/>
        </p:nvSpPr>
        <p:spPr>
          <a:xfrm>
            <a:off x="6478548" y="3211830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Fizică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6478548" y="3641050"/>
            <a:ext cx="328231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Fundament pentru înțelegerea interacțiunilor și câmpurilor electrice.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10157579" y="3013472"/>
            <a:ext cx="3679031" cy="1778556"/>
          </a:xfrm>
          <a:prstGeom prst="roundRect">
            <a:avLst>
              <a:gd name="adj" fmla="val 10043"/>
            </a:avLst>
          </a:prstGeom>
          <a:solidFill>
            <a:srgbClr val="E8F3E8"/>
          </a:solidFill>
          <a:ln/>
        </p:spPr>
      </p:sp>
      <p:sp>
        <p:nvSpPr>
          <p:cNvPr id="8" name="Text 5"/>
          <p:cNvSpPr/>
          <p:nvPr/>
        </p:nvSpPr>
        <p:spPr>
          <a:xfrm>
            <a:off x="10355937" y="3211830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Tehnologie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10355937" y="3641050"/>
            <a:ext cx="328231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Aplicată în proiectarea circuitelor electrice și microscopie electronică.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6280190" y="4990386"/>
            <a:ext cx="7556421" cy="1143476"/>
          </a:xfrm>
          <a:prstGeom prst="roundRect">
            <a:avLst>
              <a:gd name="adj" fmla="val 15621"/>
            </a:avLst>
          </a:prstGeom>
          <a:solidFill>
            <a:srgbClr val="E8F3E8"/>
          </a:solidFill>
          <a:ln/>
        </p:spPr>
      </p:sp>
      <p:sp>
        <p:nvSpPr>
          <p:cNvPr id="11" name="Text 8"/>
          <p:cNvSpPr/>
          <p:nvPr/>
        </p:nvSpPr>
        <p:spPr>
          <a:xfrm>
            <a:off x="6478548" y="5188744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Nivel Atomic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6478548" y="5617964"/>
            <a:ext cx="715970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Demonstrează forța electrică față de cea gravitațională la nivel atomic.</a:t>
            </a:r>
            <a:endParaRPr lang="en-US" sz="15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572</Words>
  <Application>Microsoft Office PowerPoint</Application>
  <PresentationFormat>Довільний</PresentationFormat>
  <Paragraphs>58</Paragraphs>
  <Slides>10</Slides>
  <Notes>10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Nobile</vt:lpstr>
      <vt:lpstr>Fraunces Extra Bold</vt:lpstr>
      <vt:lpstr>Arial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Tudosan Aloina</dc:creator>
  <cp:lastModifiedBy>Liliya Hovornyan</cp:lastModifiedBy>
  <cp:revision>2</cp:revision>
  <dcterms:created xsi:type="dcterms:W3CDTF">2025-09-09T18:11:38Z</dcterms:created>
  <dcterms:modified xsi:type="dcterms:W3CDTF">2025-09-09T18:15:54Z</dcterms:modified>
</cp:coreProperties>
</file>