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Arial Black" panose="020B0A04020102020204" pitchFamily="34" charset="0"/>
      <p:bold r:id="rId13"/>
    </p:embeddedFont>
    <p:embeddedFont>
      <p:font typeface="Source Sans 3"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51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name="Slide 1">
    <p:spTree>
      <p:nvGrpSpPr>
        <p:cNvPr id="1" name=""/>
        <p:cNvGrpSpPr/>
        <p:nvPr/>
      </p:nvGrpSpPr>
      <p:grpSpPr>
        <a:xfrm>
          <a:off x="0" y="0"/>
          <a:ext cx="0" cy="0"/>
          <a:chOff x="0" y="0"/>
          <a:chExt cx="0" cy="0"/>
        </a:xfrm>
      </p:grpSpPr>
      <p:sp>
        <p:nvSpPr>
          <p:cNvPr id="3" name="Text 0"/>
          <p:cNvSpPr/>
          <p:nvPr/>
        </p:nvSpPr>
        <p:spPr>
          <a:xfrm>
            <a:off x="6832698" y="974646"/>
            <a:ext cx="7416403" cy="1840587"/>
          </a:xfrm>
          <a:prstGeom prst="rect">
            <a:avLst/>
          </a:prstGeom>
          <a:noFill/>
          <a:ln/>
        </p:spPr>
        <p:txBody>
          <a:bodyPr wrap="square" lIns="0" tIns="0" rIns="0" bIns="0" rtlCol="0" anchor="t"/>
          <a:lstStyle/>
          <a:p>
            <a:pPr marL="0" indent="0" algn="ctr">
              <a:lnSpc>
                <a:spcPts val="4800"/>
              </a:lnSpc>
              <a:buNone/>
            </a:pPr>
            <a:r>
              <a:rPr lang="en-US" sz="3850" b="1" dirty="0">
                <a:solidFill>
                  <a:srgbClr val="C00000"/>
                </a:solidFill>
                <a:latin typeface="Arial Black" panose="020B0A04020102020204" pitchFamily="34" charset="0"/>
                <a:ea typeface="Montserrat Bold" pitchFamily="34" charset="-122"/>
                <a:cs typeface="Montserrat Bold" pitchFamily="34" charset="-120"/>
              </a:rPr>
              <a:t>Teorema lui Pitagora: </a:t>
            </a:r>
            <a:r>
              <a:rPr lang="en-US" sz="3850" b="1" dirty="0" err="1">
                <a:solidFill>
                  <a:srgbClr val="C00000"/>
                </a:solidFill>
                <a:latin typeface="Arial Black" panose="020B0A04020102020204" pitchFamily="34" charset="0"/>
                <a:ea typeface="Montserrat Bold" pitchFamily="34" charset="-122"/>
                <a:cs typeface="Montserrat Bold" pitchFamily="34" charset="-120"/>
              </a:rPr>
              <a:t>fundamentul</a:t>
            </a:r>
            <a:r>
              <a:rPr lang="en-US" sz="3850" b="1" dirty="0">
                <a:solidFill>
                  <a:srgbClr val="C00000"/>
                </a:solidFill>
                <a:latin typeface="Arial Black" panose="020B0A04020102020204" pitchFamily="34" charset="0"/>
                <a:ea typeface="Montserrat Bold" pitchFamily="34" charset="-122"/>
                <a:cs typeface="Montserrat Bold" pitchFamily="34" charset="-120"/>
              </a:rPr>
              <a:t> </a:t>
            </a:r>
            <a:r>
              <a:rPr lang="en-US" sz="3850" b="1" dirty="0" err="1">
                <a:solidFill>
                  <a:srgbClr val="C00000"/>
                </a:solidFill>
                <a:latin typeface="Arial Black" panose="020B0A04020102020204" pitchFamily="34" charset="0"/>
                <a:ea typeface="Montserrat Bold" pitchFamily="34" charset="-122"/>
                <a:cs typeface="Montserrat Bold" pitchFamily="34" charset="-120"/>
              </a:rPr>
              <a:t>geometriei</a:t>
            </a:r>
            <a:r>
              <a:rPr lang="en-US" sz="3850" b="1" dirty="0">
                <a:solidFill>
                  <a:srgbClr val="C00000"/>
                </a:solidFill>
                <a:latin typeface="Arial Black" panose="020B0A04020102020204" pitchFamily="34" charset="0"/>
                <a:ea typeface="Montserrat Bold" pitchFamily="34" charset="-122"/>
                <a:cs typeface="Montserrat Bold" pitchFamily="34" charset="-120"/>
              </a:rPr>
              <a:t> </a:t>
            </a:r>
            <a:r>
              <a:rPr lang="en-US" sz="3850" b="1" dirty="0" err="1">
                <a:solidFill>
                  <a:srgbClr val="C00000"/>
                </a:solidFill>
                <a:latin typeface="Arial Black" panose="020B0A04020102020204" pitchFamily="34" charset="0"/>
                <a:ea typeface="Montserrat Bold" pitchFamily="34" charset="-122"/>
                <a:cs typeface="Montserrat Bold" pitchFamily="34" charset="-120"/>
              </a:rPr>
              <a:t>dreptunghice</a:t>
            </a:r>
            <a:endParaRPr lang="en-US" sz="3850" dirty="0">
              <a:solidFill>
                <a:srgbClr val="C00000"/>
              </a:solidFill>
              <a:latin typeface="Arial Black" panose="020B0A04020102020204" pitchFamily="34" charset="0"/>
            </a:endParaRPr>
          </a:p>
        </p:txBody>
      </p:sp>
      <p:sp>
        <p:nvSpPr>
          <p:cNvPr id="4" name="Text 1"/>
          <p:cNvSpPr/>
          <p:nvPr/>
        </p:nvSpPr>
        <p:spPr>
          <a:xfrm>
            <a:off x="7315200" y="3901083"/>
            <a:ext cx="6451401" cy="2591753"/>
          </a:xfrm>
          <a:prstGeom prst="rect">
            <a:avLst/>
          </a:prstGeom>
          <a:noFill/>
          <a:ln/>
        </p:spPr>
        <p:txBody>
          <a:bodyPr wrap="square" lIns="0" tIns="0" rIns="0" bIns="0" rtlCol="0" anchor="t"/>
          <a:lstStyle/>
          <a:p>
            <a:pPr marL="0" indent="0" algn="l">
              <a:lnSpc>
                <a:spcPts val="2550"/>
              </a:lnSpc>
              <a:buNone/>
            </a:pPr>
            <a:r>
              <a:rPr lang="en-US" sz="1700" dirty="0">
                <a:solidFill>
                  <a:srgbClr val="3D3838"/>
                </a:solidFill>
                <a:latin typeface="Arial Black" panose="020B0A04020102020204" pitchFamily="34" charset="0"/>
                <a:ea typeface="Source Sans 3" pitchFamily="34" charset="-122"/>
                <a:cs typeface="Source Sans 3" pitchFamily="34" charset="-120"/>
              </a:rPr>
              <a:t>Teorema lui Pitagora, o piatră de temelie a matematicii antice, continuă să fascineze și să inspire înțelegerea noastră asupra spațiului. Această relație fundamentală, care leagă lungimile laturilor unui triunghi dreptunghic, este mai mult decât o simplă formulă; este o poartă către geometrie, o unealtă practică esențială și un simbol al eleganței logice. În această prezentare, vom explora originea, enunțul, demonstrațiile și aplicațiile diverse ale uneia dintre cele mai cunoscute teoreme matematice. Descoperiți cum o observație simplă a transformat modul în care percepem și măsurăm lumea.</a:t>
            </a:r>
            <a:endParaRPr lang="en-US" sz="1700" dirty="0">
              <a:latin typeface="Arial Black" panose="020B0A04020102020204" pitchFamily="34" charset="0"/>
            </a:endParaRPr>
          </a:p>
        </p:txBody>
      </p:sp>
      <p:pic>
        <p:nvPicPr>
          <p:cNvPr id="8" name="Рисунок 7">
            <a:extLst>
              <a:ext uri="{FF2B5EF4-FFF2-40B4-BE49-F238E27FC236}">
                <a16:creationId xmlns:a16="http://schemas.microsoft.com/office/drawing/2014/main" id="{46C1C72B-E84C-FA63-44A6-656F1E25323E}"/>
              </a:ext>
            </a:extLst>
          </p:cNvPr>
          <p:cNvPicPr>
            <a:picLocks noChangeAspect="1"/>
          </p:cNvPicPr>
          <p:nvPr/>
        </p:nvPicPr>
        <p:blipFill>
          <a:blip r:embed="rId3"/>
          <a:stretch>
            <a:fillRect/>
          </a:stretch>
        </p:blipFill>
        <p:spPr>
          <a:xfrm>
            <a:off x="863799" y="2028825"/>
            <a:ext cx="5699760" cy="39719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name="Slide 10">
    <p:spTree>
      <p:nvGrpSpPr>
        <p:cNvPr id="1" name=""/>
        <p:cNvGrpSpPr/>
        <p:nvPr/>
      </p:nvGrpSpPr>
      <p:grpSpPr>
        <a:xfrm>
          <a:off x="0" y="0"/>
          <a:ext cx="0" cy="0"/>
          <a:chOff x="0" y="0"/>
          <a:chExt cx="0" cy="0"/>
        </a:xfrm>
      </p:grpSpPr>
      <p:sp>
        <p:nvSpPr>
          <p:cNvPr id="2" name="Text 0"/>
          <p:cNvSpPr/>
          <p:nvPr/>
        </p:nvSpPr>
        <p:spPr>
          <a:xfrm>
            <a:off x="1027084" y="526971"/>
            <a:ext cx="11384042" cy="613529"/>
          </a:xfrm>
          <a:prstGeom prst="rect">
            <a:avLst/>
          </a:prstGeom>
          <a:noFill/>
          <a:ln/>
        </p:spPr>
        <p:txBody>
          <a:bodyPr wrap="none" lIns="0" tIns="0" rIns="0" bIns="0" rtlCol="0" anchor="t"/>
          <a:lstStyle/>
          <a:p>
            <a:pPr marL="0" indent="0" algn="ctr">
              <a:lnSpc>
                <a:spcPts val="4800"/>
              </a:lnSpc>
              <a:buNone/>
            </a:pPr>
            <a:r>
              <a:rPr lang="ro-RO" sz="3850" b="1" dirty="0">
                <a:solidFill>
                  <a:srgbClr val="C00000"/>
                </a:solidFill>
                <a:latin typeface="Arial Black" panose="020B0A04020102020204" pitchFamily="34" charset="0"/>
                <a:ea typeface="Montserrat Bold" pitchFamily="34" charset="-122"/>
                <a:cs typeface="Montserrat Bold" pitchFamily="34" charset="-120"/>
              </a:rPr>
              <a:t>P</a:t>
            </a:r>
            <a:r>
              <a:rPr lang="en-US" sz="3850" b="1" dirty="0" err="1">
                <a:solidFill>
                  <a:srgbClr val="C00000"/>
                </a:solidFill>
                <a:latin typeface="Arial Black" panose="020B0A04020102020204" pitchFamily="34" charset="0"/>
                <a:ea typeface="Montserrat Bold" pitchFamily="34" charset="-122"/>
                <a:cs typeface="Montserrat Bold" pitchFamily="34" charset="-120"/>
              </a:rPr>
              <a:t>uterea</a:t>
            </a:r>
            <a:r>
              <a:rPr lang="en-US" sz="3850" b="1" dirty="0">
                <a:solidFill>
                  <a:srgbClr val="C00000"/>
                </a:solidFill>
                <a:latin typeface="Arial Black" panose="020B0A04020102020204" pitchFamily="34" charset="0"/>
                <a:ea typeface="Montserrat Bold" pitchFamily="34" charset="-122"/>
                <a:cs typeface="Montserrat Bold" pitchFamily="34" charset="-120"/>
              </a:rPr>
              <a:t> </a:t>
            </a:r>
            <a:r>
              <a:rPr lang="en-US" sz="3850" b="1" dirty="0" err="1">
                <a:solidFill>
                  <a:srgbClr val="C00000"/>
                </a:solidFill>
                <a:latin typeface="Arial Black" panose="020B0A04020102020204" pitchFamily="34" charset="0"/>
                <a:ea typeface="Montserrat Bold" pitchFamily="34" charset="-122"/>
                <a:cs typeface="Montserrat Bold" pitchFamily="34" charset="-120"/>
              </a:rPr>
              <a:t>simplității</a:t>
            </a:r>
            <a:r>
              <a:rPr lang="en-US" sz="3850" b="1" dirty="0">
                <a:solidFill>
                  <a:srgbClr val="C00000"/>
                </a:solidFill>
                <a:latin typeface="Arial Black" panose="020B0A04020102020204" pitchFamily="34" charset="0"/>
                <a:ea typeface="Montserrat Bold" pitchFamily="34" charset="-122"/>
                <a:cs typeface="Montserrat Bold" pitchFamily="34" charset="-120"/>
              </a:rPr>
              <a:t> </a:t>
            </a:r>
            <a:r>
              <a:rPr lang="en-US" sz="3850" b="1" dirty="0" err="1">
                <a:solidFill>
                  <a:srgbClr val="C00000"/>
                </a:solidFill>
                <a:latin typeface="Arial Black" panose="020B0A04020102020204" pitchFamily="34" charset="0"/>
                <a:ea typeface="Montserrat Bold" pitchFamily="34" charset="-122"/>
                <a:cs typeface="Montserrat Bold" pitchFamily="34" charset="-120"/>
              </a:rPr>
              <a:t>în</a:t>
            </a:r>
            <a:r>
              <a:rPr lang="en-US" sz="3850" b="1" dirty="0">
                <a:solidFill>
                  <a:srgbClr val="C00000"/>
                </a:solidFill>
                <a:latin typeface="Arial Black" panose="020B0A04020102020204" pitchFamily="34" charset="0"/>
                <a:ea typeface="Montserrat Bold" pitchFamily="34" charset="-122"/>
                <a:cs typeface="Montserrat Bold" pitchFamily="34" charset="-120"/>
              </a:rPr>
              <a:t> </a:t>
            </a:r>
            <a:r>
              <a:rPr lang="en-US" sz="3850" b="1" dirty="0" err="1">
                <a:solidFill>
                  <a:srgbClr val="C00000"/>
                </a:solidFill>
                <a:latin typeface="Arial Black" panose="020B0A04020102020204" pitchFamily="34" charset="0"/>
                <a:ea typeface="Montserrat Bold" pitchFamily="34" charset="-122"/>
                <a:cs typeface="Montserrat Bold" pitchFamily="34" charset="-120"/>
              </a:rPr>
              <a:t>matematică</a:t>
            </a:r>
            <a:endParaRPr lang="en-US" sz="3850" dirty="0">
              <a:solidFill>
                <a:srgbClr val="C00000"/>
              </a:solidFill>
              <a:latin typeface="Arial Black" panose="020B0A04020102020204" pitchFamily="34" charset="0"/>
            </a:endParaRPr>
          </a:p>
        </p:txBody>
      </p:sp>
      <p:sp>
        <p:nvSpPr>
          <p:cNvPr id="3" name="Text 1"/>
          <p:cNvSpPr/>
          <p:nvPr/>
        </p:nvSpPr>
        <p:spPr>
          <a:xfrm>
            <a:off x="894278" y="1312783"/>
            <a:ext cx="12902803" cy="647938"/>
          </a:xfrm>
          <a:prstGeom prst="rect">
            <a:avLst/>
          </a:prstGeom>
          <a:noFill/>
          <a:ln/>
        </p:spPr>
        <p:txBody>
          <a:bodyPr wrap="square" lIns="0" tIns="0" rIns="0" bIns="0" rtlCol="0" anchor="t"/>
          <a:lstStyle/>
          <a:p>
            <a:pPr marL="0" indent="0" algn="l">
              <a:lnSpc>
                <a:spcPts val="2550"/>
              </a:lnSpc>
              <a:buNone/>
            </a:pPr>
            <a:r>
              <a:rPr lang="en-US" sz="1700" dirty="0">
                <a:solidFill>
                  <a:srgbClr val="3D3838"/>
                </a:solidFill>
                <a:latin typeface="Arial Black" panose="020B0A04020102020204" pitchFamily="34" charset="0"/>
                <a:ea typeface="Source Sans 3" pitchFamily="34" charset="-122"/>
                <a:cs typeface="Source Sans 3" pitchFamily="34" charset="-120"/>
              </a:rPr>
              <a:t>Teorema lui Pitagora, cu enunțul său concis și implicațiile sale vaste, rămâne un pilon inestimabil al matematicii și al științei. De la rădăcinile sale în Grecia antică până la aplicațiile moderne în tehnologie și fizică, a demonstrat o relevanță și o durabilitate excepționale.</a:t>
            </a:r>
            <a:endParaRPr lang="en-US" sz="1700" dirty="0">
              <a:latin typeface="Arial Black" panose="020B0A04020102020204" pitchFamily="34" charset="0"/>
            </a:endParaRPr>
          </a:p>
        </p:txBody>
      </p:sp>
      <p:sp>
        <p:nvSpPr>
          <p:cNvPr id="4" name="Text 2"/>
          <p:cNvSpPr/>
          <p:nvPr/>
        </p:nvSpPr>
        <p:spPr>
          <a:xfrm>
            <a:off x="1187648" y="2978764"/>
            <a:ext cx="4339828" cy="368141"/>
          </a:xfrm>
          <a:prstGeom prst="rect">
            <a:avLst/>
          </a:prstGeom>
          <a:noFill/>
          <a:ln/>
        </p:spPr>
        <p:txBody>
          <a:bodyPr wrap="none" lIns="0" tIns="0" rIns="0" bIns="0" rtlCol="0" anchor="t"/>
          <a:lstStyle/>
          <a:p>
            <a:pPr marL="0" indent="0" algn="l">
              <a:lnSpc>
                <a:spcPts val="2850"/>
              </a:lnSpc>
              <a:buNone/>
            </a:pPr>
            <a:r>
              <a:rPr lang="en-US" sz="2300" b="1" dirty="0">
                <a:solidFill>
                  <a:srgbClr val="000000"/>
                </a:solidFill>
                <a:latin typeface="Arial Black" panose="020B0A04020102020204" pitchFamily="34" charset="0"/>
                <a:ea typeface="Montserrat Bold" pitchFamily="34" charset="-122"/>
                <a:cs typeface="Montserrat Bold" pitchFamily="34" charset="-120"/>
              </a:rPr>
              <a:t>Un </a:t>
            </a:r>
            <a:r>
              <a:rPr lang="en-US" sz="2300" b="1" dirty="0" err="1">
                <a:solidFill>
                  <a:srgbClr val="000000"/>
                </a:solidFill>
                <a:latin typeface="Arial Black" panose="020B0A04020102020204" pitchFamily="34" charset="0"/>
                <a:ea typeface="Montserrat Bold" pitchFamily="34" charset="-122"/>
                <a:cs typeface="Montserrat Bold" pitchFamily="34" charset="-120"/>
              </a:rPr>
              <a:t>simbol</a:t>
            </a:r>
            <a:r>
              <a:rPr lang="en-US" sz="2300" b="1" dirty="0">
                <a:solidFill>
                  <a:srgbClr val="000000"/>
                </a:solidFill>
                <a:latin typeface="Arial Black" panose="020B0A04020102020204" pitchFamily="34" charset="0"/>
                <a:ea typeface="Montserrat Bold" pitchFamily="34" charset="-122"/>
                <a:cs typeface="Montserrat Bold" pitchFamily="34" charset="-120"/>
              </a:rPr>
              <a:t> al </a:t>
            </a:r>
            <a:r>
              <a:rPr lang="en-US" sz="2300" b="1" dirty="0" err="1">
                <a:solidFill>
                  <a:srgbClr val="000000"/>
                </a:solidFill>
                <a:latin typeface="Arial Black" panose="020B0A04020102020204" pitchFamily="34" charset="0"/>
                <a:ea typeface="Montserrat Bold" pitchFamily="34" charset="-122"/>
                <a:cs typeface="Montserrat Bold" pitchFamily="34" charset="-120"/>
              </a:rPr>
              <a:t>gândirii</a:t>
            </a:r>
            <a:r>
              <a:rPr lang="en-US" sz="2300" b="1" dirty="0">
                <a:solidFill>
                  <a:srgbClr val="000000"/>
                </a:solidFill>
                <a:latin typeface="Arial Black" panose="020B0A04020102020204" pitchFamily="34" charset="0"/>
                <a:ea typeface="Montserrat Bold" pitchFamily="34" charset="-122"/>
                <a:cs typeface="Montserrat Bold" pitchFamily="34" charset="-120"/>
              </a:rPr>
              <a:t> </a:t>
            </a:r>
            <a:r>
              <a:rPr lang="en-US" sz="2300" b="1" dirty="0" err="1">
                <a:solidFill>
                  <a:srgbClr val="000000"/>
                </a:solidFill>
                <a:latin typeface="Arial Black" panose="020B0A04020102020204" pitchFamily="34" charset="0"/>
                <a:ea typeface="Montserrat Bold" pitchFamily="34" charset="-122"/>
                <a:cs typeface="Montserrat Bold" pitchFamily="34" charset="-120"/>
              </a:rPr>
              <a:t>logice</a:t>
            </a:r>
            <a:endParaRPr lang="en-US" sz="2300" dirty="0">
              <a:latin typeface="Arial Black" panose="020B0A04020102020204" pitchFamily="34" charset="0"/>
            </a:endParaRPr>
          </a:p>
        </p:txBody>
      </p:sp>
      <p:sp>
        <p:nvSpPr>
          <p:cNvPr id="5" name="Text 3"/>
          <p:cNvSpPr/>
          <p:nvPr/>
        </p:nvSpPr>
        <p:spPr>
          <a:xfrm>
            <a:off x="1144105" y="3525678"/>
            <a:ext cx="12578953" cy="647938"/>
          </a:xfrm>
          <a:prstGeom prst="rect">
            <a:avLst/>
          </a:prstGeom>
          <a:noFill/>
          <a:ln/>
        </p:spPr>
        <p:txBody>
          <a:bodyPr wrap="square" lIns="0" tIns="0" rIns="0" bIns="0" rtlCol="0" anchor="t"/>
          <a:lstStyle/>
          <a:p>
            <a:pPr marL="0" indent="0" algn="l">
              <a:lnSpc>
                <a:spcPts val="2550"/>
              </a:lnSpc>
              <a:buNone/>
            </a:pPr>
            <a:r>
              <a:rPr lang="en-US" sz="1700" dirty="0">
                <a:solidFill>
                  <a:srgbClr val="3D3838"/>
                </a:solidFill>
                <a:latin typeface="Arial Black" panose="020B0A04020102020204" pitchFamily="34" charset="0"/>
                <a:ea typeface="Source Sans 3" pitchFamily="34" charset="-122"/>
                <a:cs typeface="Source Sans 3" pitchFamily="34" charset="-120"/>
              </a:rPr>
              <a:t>Această teoremă ne învață o lecție fundamentală: relațiile simple, atunci când sunt înțelese profund, pot explica complexitatea lumii înconjurătoare. Ea stă la baza multor inovații și descoperiri, subliniind frumusețea și puterea raționamentului deductiv.</a:t>
            </a:r>
            <a:endParaRPr lang="en-US" sz="1700" dirty="0">
              <a:latin typeface="Arial Black" panose="020B0A04020102020204" pitchFamily="34" charset="0"/>
            </a:endParaRPr>
          </a:p>
        </p:txBody>
      </p:sp>
      <p:sp>
        <p:nvSpPr>
          <p:cNvPr id="6" name="Shape 4"/>
          <p:cNvSpPr/>
          <p:nvPr/>
        </p:nvSpPr>
        <p:spPr>
          <a:xfrm>
            <a:off x="863797" y="3076694"/>
            <a:ext cx="45719" cy="1364677"/>
          </a:xfrm>
          <a:prstGeom prst="rect">
            <a:avLst/>
          </a:prstGeom>
          <a:solidFill>
            <a:srgbClr val="2D2E34"/>
          </a:solidFill>
          <a:ln/>
        </p:spPr>
      </p:sp>
      <p:sp>
        <p:nvSpPr>
          <p:cNvPr id="7" name="Text 5"/>
          <p:cNvSpPr/>
          <p:nvPr/>
        </p:nvSpPr>
        <p:spPr>
          <a:xfrm>
            <a:off x="863798" y="5162134"/>
            <a:ext cx="12902803" cy="971907"/>
          </a:xfrm>
          <a:prstGeom prst="rect">
            <a:avLst/>
          </a:prstGeom>
          <a:noFill/>
          <a:ln/>
        </p:spPr>
        <p:txBody>
          <a:bodyPr wrap="square" lIns="0" tIns="0" rIns="0" bIns="0" rtlCol="0" anchor="t"/>
          <a:lstStyle/>
          <a:p>
            <a:pPr marL="0" indent="0" algn="l">
              <a:lnSpc>
                <a:spcPts val="2550"/>
              </a:lnSpc>
              <a:buNone/>
            </a:pPr>
            <a:r>
              <a:rPr lang="en-US" sz="1700" dirty="0">
                <a:solidFill>
                  <a:srgbClr val="3D3838"/>
                </a:solidFill>
                <a:latin typeface="Arial Black" panose="020B0A04020102020204" pitchFamily="34" charset="0"/>
                <a:ea typeface="Source Sans 3" pitchFamily="34" charset="-122"/>
                <a:cs typeface="Source Sans 3" pitchFamily="34" charset="-120"/>
              </a:rPr>
              <a:t>Ne invită nu doar să acceptăm faptele matematice, ci să explorăm modul în care acestea sunt demonstrate și să le aplicăm în contexte noi. Într-o eră a informației și a tehnologiei avansate, principiile eterne ale geometriei, așa cum sunt exemplificate de Teorema lui Pitagora, ne amintește de valoarea gândirii critice și a frumuseții abstracte.</a:t>
            </a:r>
            <a:endParaRPr lang="en-US" sz="1700" dirty="0">
              <a:latin typeface="Arial Black" panose="020B0A04020102020204" pitchFamily="34" charset="0"/>
            </a:endParaRPr>
          </a:p>
        </p:txBody>
      </p:sp>
      <p:sp>
        <p:nvSpPr>
          <p:cNvPr id="8" name="Text 6"/>
          <p:cNvSpPr/>
          <p:nvPr/>
        </p:nvSpPr>
        <p:spPr>
          <a:xfrm>
            <a:off x="820255" y="7051834"/>
            <a:ext cx="12902803" cy="647938"/>
          </a:xfrm>
          <a:prstGeom prst="rect">
            <a:avLst/>
          </a:prstGeom>
          <a:noFill/>
          <a:ln/>
        </p:spPr>
        <p:txBody>
          <a:bodyPr wrap="square" lIns="0" tIns="0" rIns="0" bIns="0" rtlCol="0" anchor="t"/>
          <a:lstStyle/>
          <a:p>
            <a:pPr marL="0" indent="0" algn="l">
              <a:lnSpc>
                <a:spcPts val="2550"/>
              </a:lnSpc>
              <a:buNone/>
            </a:pPr>
            <a:r>
              <a:rPr lang="en-US" sz="1700" dirty="0">
                <a:solidFill>
                  <a:srgbClr val="3D3838"/>
                </a:solidFill>
                <a:latin typeface="Arial Black" panose="020B0A04020102020204" pitchFamily="34" charset="0"/>
                <a:ea typeface="Source Sans 3" pitchFamily="34" charset="-122"/>
                <a:cs typeface="Source Sans 3" pitchFamily="34" charset="-120"/>
              </a:rPr>
              <a:t>Fie ca această incursiune în lumea lui Pitagora să vă inspire să priviți cu ochi noi formele și structurile din jurul vostru și să descoperiți matematica ascunsă în fiecare unghi drept.</a:t>
            </a:r>
            <a:endParaRPr lang="en-US" sz="1700" dirty="0">
              <a:latin typeface="Arial Black" panose="020B0A04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name="Slide 2">
    <p:spTree>
      <p:nvGrpSpPr>
        <p:cNvPr id="1" name=""/>
        <p:cNvGrpSpPr/>
        <p:nvPr/>
      </p:nvGrpSpPr>
      <p:grpSpPr>
        <a:xfrm>
          <a:off x="0" y="0"/>
          <a:ext cx="0" cy="0"/>
          <a:chOff x="0" y="0"/>
          <a:chExt cx="0" cy="0"/>
        </a:xfrm>
      </p:grpSpPr>
      <p:sp>
        <p:nvSpPr>
          <p:cNvPr id="2" name="Text 0"/>
          <p:cNvSpPr/>
          <p:nvPr/>
        </p:nvSpPr>
        <p:spPr>
          <a:xfrm>
            <a:off x="665798" y="579596"/>
            <a:ext cx="4083725" cy="472916"/>
          </a:xfrm>
          <a:prstGeom prst="rect">
            <a:avLst/>
          </a:prstGeom>
          <a:noFill/>
          <a:ln/>
        </p:spPr>
        <p:txBody>
          <a:bodyPr wrap="none" lIns="0" tIns="0" rIns="0" bIns="0" rtlCol="0" anchor="t"/>
          <a:lstStyle/>
          <a:p>
            <a:pPr marL="0" indent="0" algn="l">
              <a:lnSpc>
                <a:spcPts val="3700"/>
              </a:lnSpc>
              <a:buNone/>
            </a:pPr>
            <a:r>
              <a:rPr lang="en-US" sz="2950" b="1" dirty="0">
                <a:solidFill>
                  <a:srgbClr val="C00000"/>
                </a:solidFill>
                <a:latin typeface="Arial Black" panose="020B0A04020102020204" pitchFamily="34" charset="0"/>
                <a:ea typeface="Montserrat Bold" pitchFamily="34" charset="-122"/>
                <a:cs typeface="Montserrat Bold" pitchFamily="34" charset="-120"/>
              </a:rPr>
              <a:t>Cine a fost Pitagora?</a:t>
            </a:r>
            <a:endParaRPr lang="en-US" sz="2950" dirty="0">
              <a:solidFill>
                <a:srgbClr val="C00000"/>
              </a:solidFill>
              <a:latin typeface="Arial Black" panose="020B0A04020102020204" pitchFamily="34" charset="0"/>
            </a:endParaRPr>
          </a:p>
        </p:txBody>
      </p:sp>
      <p:sp>
        <p:nvSpPr>
          <p:cNvPr id="3" name="Text 1"/>
          <p:cNvSpPr/>
          <p:nvPr/>
        </p:nvSpPr>
        <p:spPr>
          <a:xfrm>
            <a:off x="665798" y="1145381"/>
            <a:ext cx="7131606" cy="998696"/>
          </a:xfrm>
          <a:prstGeom prst="rect">
            <a:avLst/>
          </a:prstGeom>
          <a:noFill/>
          <a:ln/>
        </p:spPr>
        <p:txBody>
          <a:bodyPr wrap="square" lIns="0" tIns="0" rIns="0" bIns="0" rtlCol="0" anchor="t"/>
          <a:lstStyle/>
          <a:p>
            <a:pPr marL="0" indent="0" algn="l">
              <a:lnSpc>
                <a:spcPts val="1950"/>
              </a:lnSpc>
              <a:buNone/>
            </a:pPr>
            <a:r>
              <a:rPr lang="en-US" sz="1300" dirty="0">
                <a:solidFill>
                  <a:srgbClr val="3D3838"/>
                </a:solidFill>
                <a:latin typeface="Arial Black" panose="020B0A04020102020204" pitchFamily="34" charset="0"/>
                <a:ea typeface="Source Sans 3" pitchFamily="34" charset="-122"/>
                <a:cs typeface="Source Sans 3" pitchFamily="34" charset="-120"/>
              </a:rPr>
              <a:t>Pitagora din Samos (c. 570 – c. 495 î.Hr.) a fost un matematician și filozof grec antic, creditat cu prima demonstrație formală a teoremei care îi poartă numele. El a fondat școala pitagoreică, o societate secretă dedicată studiului matematicii, muzicii și astronomiei, care a exercitat o influență profundă asupra gândirii occidentale.</a:t>
            </a:r>
            <a:endParaRPr lang="en-US" sz="1300" dirty="0">
              <a:latin typeface="Arial Black" panose="020B0A04020102020204" pitchFamily="34" charset="0"/>
            </a:endParaRPr>
          </a:p>
        </p:txBody>
      </p:sp>
      <p:sp>
        <p:nvSpPr>
          <p:cNvPr id="4" name="Shape 2"/>
          <p:cNvSpPr/>
          <p:nvPr/>
        </p:nvSpPr>
        <p:spPr>
          <a:xfrm>
            <a:off x="665798" y="2637949"/>
            <a:ext cx="7131606" cy="1031200"/>
          </a:xfrm>
          <a:prstGeom prst="roundRect">
            <a:avLst>
              <a:gd name="adj" fmla="val 10641"/>
            </a:avLst>
          </a:prstGeom>
          <a:solidFill>
            <a:srgbClr val="FFFFFF"/>
          </a:solidFill>
          <a:ln w="22860">
            <a:solidFill>
              <a:srgbClr val="D8D4D4"/>
            </a:solidFill>
            <a:prstDash val="solid"/>
          </a:ln>
        </p:spPr>
      </p:sp>
      <p:sp>
        <p:nvSpPr>
          <p:cNvPr id="5" name="Shape 3"/>
          <p:cNvSpPr/>
          <p:nvPr/>
        </p:nvSpPr>
        <p:spPr>
          <a:xfrm>
            <a:off x="642938" y="2637949"/>
            <a:ext cx="91440" cy="1031200"/>
          </a:xfrm>
          <a:prstGeom prst="roundRect">
            <a:avLst>
              <a:gd name="adj" fmla="val 27310"/>
            </a:avLst>
          </a:prstGeom>
          <a:solidFill>
            <a:srgbClr val="2D2E34"/>
          </a:solidFill>
          <a:ln/>
        </p:spPr>
      </p:sp>
      <p:sp>
        <p:nvSpPr>
          <p:cNvPr id="6" name="Text 4"/>
          <p:cNvSpPr/>
          <p:nvPr/>
        </p:nvSpPr>
        <p:spPr>
          <a:xfrm>
            <a:off x="923687" y="2827258"/>
            <a:ext cx="2284809" cy="236458"/>
          </a:xfrm>
          <a:prstGeom prst="rect">
            <a:avLst/>
          </a:prstGeom>
          <a:noFill/>
          <a:ln/>
        </p:spPr>
        <p:txBody>
          <a:bodyPr wrap="none" lIns="0" tIns="0" rIns="0" bIns="0" rtlCol="0" anchor="t"/>
          <a:lstStyle/>
          <a:p>
            <a:pPr marL="0" indent="0" algn="l">
              <a:lnSpc>
                <a:spcPts val="1850"/>
              </a:lnSpc>
              <a:buNone/>
            </a:pPr>
            <a:r>
              <a:rPr lang="en-US" sz="1450" b="1" dirty="0">
                <a:solidFill>
                  <a:srgbClr val="3D3838"/>
                </a:solidFill>
                <a:latin typeface="Arial Black" panose="020B0A04020102020204" pitchFamily="34" charset="0"/>
                <a:ea typeface="Montserrat Bold" pitchFamily="34" charset="-122"/>
                <a:cs typeface="Montserrat Bold" pitchFamily="34" charset="-120"/>
              </a:rPr>
              <a:t>Matematician și Filozof</a:t>
            </a:r>
            <a:endParaRPr lang="en-US" sz="1450" dirty="0">
              <a:latin typeface="Arial Black" panose="020B0A04020102020204" pitchFamily="34" charset="0"/>
            </a:endParaRPr>
          </a:p>
        </p:txBody>
      </p:sp>
      <p:sp>
        <p:nvSpPr>
          <p:cNvPr id="7" name="Text 5"/>
          <p:cNvSpPr/>
          <p:nvPr/>
        </p:nvSpPr>
        <p:spPr>
          <a:xfrm>
            <a:off x="923687" y="3230166"/>
            <a:ext cx="6684407" cy="249674"/>
          </a:xfrm>
          <a:prstGeom prst="rect">
            <a:avLst/>
          </a:prstGeom>
          <a:noFill/>
          <a:ln/>
        </p:spPr>
        <p:txBody>
          <a:bodyPr wrap="none" lIns="0" tIns="0" rIns="0" bIns="0" rtlCol="0" anchor="t"/>
          <a:lstStyle/>
          <a:p>
            <a:pPr marL="0" indent="0" algn="l">
              <a:lnSpc>
                <a:spcPts val="1950"/>
              </a:lnSpc>
              <a:buNone/>
            </a:pPr>
            <a:r>
              <a:rPr lang="en-US" sz="1300" dirty="0">
                <a:solidFill>
                  <a:srgbClr val="3D3838"/>
                </a:solidFill>
                <a:latin typeface="Arial Black" panose="020B0A04020102020204" pitchFamily="34" charset="0"/>
                <a:ea typeface="Source Sans 3" pitchFamily="34" charset="-122"/>
                <a:cs typeface="Source Sans 3" pitchFamily="34" charset="-120"/>
              </a:rPr>
              <a:t>Conducătorul unei comunități intelectuale dedicate numerelor și armoniei universului.</a:t>
            </a:r>
            <a:endParaRPr lang="en-US" sz="1300" dirty="0">
              <a:latin typeface="Arial Black" panose="020B0A04020102020204" pitchFamily="34" charset="0"/>
            </a:endParaRPr>
          </a:p>
        </p:txBody>
      </p:sp>
      <p:sp>
        <p:nvSpPr>
          <p:cNvPr id="8" name="Shape 6"/>
          <p:cNvSpPr/>
          <p:nvPr/>
        </p:nvSpPr>
        <p:spPr>
          <a:xfrm>
            <a:off x="665798" y="3835598"/>
            <a:ext cx="7131606" cy="1280874"/>
          </a:xfrm>
          <a:prstGeom prst="roundRect">
            <a:avLst>
              <a:gd name="adj" fmla="val 8567"/>
            </a:avLst>
          </a:prstGeom>
          <a:solidFill>
            <a:srgbClr val="FFFFFF"/>
          </a:solidFill>
          <a:ln w="22860">
            <a:solidFill>
              <a:srgbClr val="D8D4D4"/>
            </a:solidFill>
            <a:prstDash val="solid"/>
          </a:ln>
        </p:spPr>
      </p:sp>
      <p:sp>
        <p:nvSpPr>
          <p:cNvPr id="9" name="Shape 7"/>
          <p:cNvSpPr/>
          <p:nvPr/>
        </p:nvSpPr>
        <p:spPr>
          <a:xfrm>
            <a:off x="642938" y="3835598"/>
            <a:ext cx="91440" cy="1280874"/>
          </a:xfrm>
          <a:prstGeom prst="roundRect">
            <a:avLst>
              <a:gd name="adj" fmla="val 27310"/>
            </a:avLst>
          </a:prstGeom>
          <a:solidFill>
            <a:srgbClr val="2D2E34"/>
          </a:solidFill>
          <a:ln/>
        </p:spPr>
      </p:sp>
      <p:sp>
        <p:nvSpPr>
          <p:cNvPr id="10" name="Text 8"/>
          <p:cNvSpPr/>
          <p:nvPr/>
        </p:nvSpPr>
        <p:spPr>
          <a:xfrm>
            <a:off x="923687" y="4024908"/>
            <a:ext cx="2868454" cy="236458"/>
          </a:xfrm>
          <a:prstGeom prst="rect">
            <a:avLst/>
          </a:prstGeom>
          <a:noFill/>
          <a:ln/>
        </p:spPr>
        <p:txBody>
          <a:bodyPr wrap="none" lIns="0" tIns="0" rIns="0" bIns="0" rtlCol="0" anchor="t"/>
          <a:lstStyle/>
          <a:p>
            <a:pPr marL="0" indent="0" algn="l">
              <a:lnSpc>
                <a:spcPts val="1850"/>
              </a:lnSpc>
              <a:buNone/>
            </a:pPr>
            <a:r>
              <a:rPr lang="en-US" sz="1450" b="1" dirty="0">
                <a:solidFill>
                  <a:srgbClr val="3D3838"/>
                </a:solidFill>
                <a:latin typeface="Arial Black" panose="020B0A04020102020204" pitchFamily="34" charset="0"/>
                <a:ea typeface="Montserrat Bold" pitchFamily="34" charset="-122"/>
                <a:cs typeface="Montserrat Bold" pitchFamily="34" charset="-120"/>
              </a:rPr>
              <a:t>Prima Demonstrație Formală</a:t>
            </a:r>
            <a:endParaRPr lang="en-US" sz="1450" dirty="0">
              <a:latin typeface="Arial Black" panose="020B0A04020102020204" pitchFamily="34" charset="0"/>
            </a:endParaRPr>
          </a:p>
        </p:txBody>
      </p:sp>
      <p:sp>
        <p:nvSpPr>
          <p:cNvPr id="11" name="Text 9"/>
          <p:cNvSpPr/>
          <p:nvPr/>
        </p:nvSpPr>
        <p:spPr>
          <a:xfrm>
            <a:off x="923687" y="4427815"/>
            <a:ext cx="6684407" cy="499348"/>
          </a:xfrm>
          <a:prstGeom prst="rect">
            <a:avLst/>
          </a:prstGeom>
          <a:noFill/>
          <a:ln/>
        </p:spPr>
        <p:txBody>
          <a:bodyPr wrap="square" lIns="0" tIns="0" rIns="0" bIns="0" rtlCol="0" anchor="t"/>
          <a:lstStyle/>
          <a:p>
            <a:pPr marL="0" indent="0" algn="l">
              <a:lnSpc>
                <a:spcPts val="1950"/>
              </a:lnSpc>
              <a:buNone/>
            </a:pPr>
            <a:r>
              <a:rPr lang="en-US" sz="1300" dirty="0">
                <a:solidFill>
                  <a:srgbClr val="3D3838"/>
                </a:solidFill>
                <a:latin typeface="Arial Black" panose="020B0A04020102020204" pitchFamily="34" charset="0"/>
                <a:ea typeface="Source Sans 3" pitchFamily="34" charset="-122"/>
                <a:cs typeface="Source Sans 3" pitchFamily="34" charset="-120"/>
              </a:rPr>
              <a:t>Deși relația era cunoscută, Pitagora este creditat cu elevarea ei de la o observație empirică la o demonstrație riguroasă.</a:t>
            </a:r>
            <a:endParaRPr lang="en-US" sz="1300" dirty="0">
              <a:latin typeface="Arial Black" panose="020B0A04020102020204" pitchFamily="34" charset="0"/>
            </a:endParaRPr>
          </a:p>
        </p:txBody>
      </p:sp>
      <p:sp>
        <p:nvSpPr>
          <p:cNvPr id="12" name="Shape 10"/>
          <p:cNvSpPr/>
          <p:nvPr/>
        </p:nvSpPr>
        <p:spPr>
          <a:xfrm>
            <a:off x="665798" y="5282922"/>
            <a:ext cx="7131606" cy="1530548"/>
          </a:xfrm>
          <a:prstGeom prst="roundRect">
            <a:avLst>
              <a:gd name="adj" fmla="val 7169"/>
            </a:avLst>
          </a:prstGeom>
          <a:solidFill>
            <a:srgbClr val="FFFFFF"/>
          </a:solidFill>
          <a:ln w="22860">
            <a:solidFill>
              <a:srgbClr val="D8D4D4"/>
            </a:solidFill>
            <a:prstDash val="solid"/>
          </a:ln>
        </p:spPr>
      </p:sp>
      <p:sp>
        <p:nvSpPr>
          <p:cNvPr id="13" name="Shape 11"/>
          <p:cNvSpPr/>
          <p:nvPr/>
        </p:nvSpPr>
        <p:spPr>
          <a:xfrm>
            <a:off x="642938" y="5282922"/>
            <a:ext cx="91440" cy="1530548"/>
          </a:xfrm>
          <a:prstGeom prst="roundRect">
            <a:avLst>
              <a:gd name="adj" fmla="val 27310"/>
            </a:avLst>
          </a:prstGeom>
          <a:solidFill>
            <a:srgbClr val="2D2E34"/>
          </a:solidFill>
          <a:ln/>
        </p:spPr>
      </p:sp>
      <p:sp>
        <p:nvSpPr>
          <p:cNvPr id="14" name="Text 12"/>
          <p:cNvSpPr/>
          <p:nvPr/>
        </p:nvSpPr>
        <p:spPr>
          <a:xfrm>
            <a:off x="923687" y="5472232"/>
            <a:ext cx="1891784" cy="236458"/>
          </a:xfrm>
          <a:prstGeom prst="rect">
            <a:avLst/>
          </a:prstGeom>
          <a:noFill/>
          <a:ln/>
        </p:spPr>
        <p:txBody>
          <a:bodyPr wrap="none" lIns="0" tIns="0" rIns="0" bIns="0" rtlCol="0" anchor="t"/>
          <a:lstStyle/>
          <a:p>
            <a:pPr marL="0" indent="0" algn="l">
              <a:lnSpc>
                <a:spcPts val="1850"/>
              </a:lnSpc>
              <a:buNone/>
            </a:pPr>
            <a:r>
              <a:rPr lang="en-US" sz="1450" b="1" dirty="0">
                <a:solidFill>
                  <a:srgbClr val="3D3838"/>
                </a:solidFill>
                <a:latin typeface="Arial Black" panose="020B0A04020102020204" pitchFamily="34" charset="0"/>
                <a:ea typeface="Montserrat Bold" pitchFamily="34" charset="-122"/>
                <a:cs typeface="Montserrat Bold" pitchFamily="34" charset="-120"/>
              </a:rPr>
              <a:t>Cunoaștere Antică</a:t>
            </a:r>
            <a:endParaRPr lang="en-US" sz="1450" dirty="0">
              <a:latin typeface="Arial Black" panose="020B0A04020102020204" pitchFamily="34" charset="0"/>
            </a:endParaRPr>
          </a:p>
        </p:txBody>
      </p:sp>
      <p:sp>
        <p:nvSpPr>
          <p:cNvPr id="15" name="Text 13"/>
          <p:cNvSpPr/>
          <p:nvPr/>
        </p:nvSpPr>
        <p:spPr>
          <a:xfrm>
            <a:off x="923687" y="5875139"/>
            <a:ext cx="6684407" cy="749022"/>
          </a:xfrm>
          <a:prstGeom prst="rect">
            <a:avLst/>
          </a:prstGeom>
          <a:noFill/>
          <a:ln/>
        </p:spPr>
        <p:txBody>
          <a:bodyPr wrap="square" lIns="0" tIns="0" rIns="0" bIns="0" rtlCol="0" anchor="t"/>
          <a:lstStyle/>
          <a:p>
            <a:pPr marL="0" indent="0" algn="l">
              <a:lnSpc>
                <a:spcPts val="1950"/>
              </a:lnSpc>
              <a:buNone/>
            </a:pPr>
            <a:r>
              <a:rPr lang="en-US" sz="1300" dirty="0">
                <a:solidFill>
                  <a:srgbClr val="3D3838"/>
                </a:solidFill>
                <a:latin typeface="Arial Black" panose="020B0A04020102020204" pitchFamily="34" charset="0"/>
                <a:ea typeface="Source Sans 3" pitchFamily="34" charset="-122"/>
                <a:cs typeface="Source Sans 3" pitchFamily="34" charset="-120"/>
              </a:rPr>
              <a:t>Civilizații anterioare (babilonieni, egipteni, chinezi) cunoșteau aproximativ această relație, folosind-o în construcții și măsurători terestre, dar fără a oferi o justificare teoretică universal validă.</a:t>
            </a:r>
            <a:endParaRPr lang="en-US" sz="1300" dirty="0">
              <a:latin typeface="Arial Black" panose="020B0A04020102020204" pitchFamily="34" charset="0"/>
            </a:endParaRPr>
          </a:p>
        </p:txBody>
      </p:sp>
      <p:sp>
        <p:nvSpPr>
          <p:cNvPr id="16" name="Text 14"/>
          <p:cNvSpPr/>
          <p:nvPr/>
        </p:nvSpPr>
        <p:spPr>
          <a:xfrm>
            <a:off x="665798" y="7000756"/>
            <a:ext cx="7131606" cy="499348"/>
          </a:xfrm>
          <a:prstGeom prst="rect">
            <a:avLst/>
          </a:prstGeom>
          <a:noFill/>
          <a:ln/>
        </p:spPr>
        <p:txBody>
          <a:bodyPr wrap="square" lIns="0" tIns="0" rIns="0" bIns="0" rtlCol="0" anchor="t"/>
          <a:lstStyle/>
          <a:p>
            <a:pPr marL="0" indent="0" algn="l">
              <a:lnSpc>
                <a:spcPts val="1950"/>
              </a:lnSpc>
              <a:buNone/>
            </a:pPr>
            <a:r>
              <a:rPr lang="en-US" sz="1300" dirty="0">
                <a:solidFill>
                  <a:srgbClr val="3D3838"/>
                </a:solidFill>
                <a:latin typeface="Arial Black" panose="020B0A04020102020204" pitchFamily="34" charset="0"/>
                <a:ea typeface="Source Sans 3" pitchFamily="34" charset="-122"/>
                <a:cs typeface="Source Sans 3" pitchFamily="34" charset="-120"/>
              </a:rPr>
              <a:t>Descoperirea lui Pitagora a marcat un moment crucial în istoria matematicii, transformând observațiile practice în principii abstracte și deschizând calea către dezvoltarea geometriei deductive.</a:t>
            </a:r>
            <a:endParaRPr lang="en-US" sz="1300" dirty="0">
              <a:latin typeface="Arial Black" panose="020B0A04020102020204" pitchFamily="34" charset="0"/>
            </a:endParaRPr>
          </a:p>
        </p:txBody>
      </p:sp>
      <p:pic>
        <p:nvPicPr>
          <p:cNvPr id="19" name="Рисунок 18">
            <a:extLst>
              <a:ext uri="{FF2B5EF4-FFF2-40B4-BE49-F238E27FC236}">
                <a16:creationId xmlns:a16="http://schemas.microsoft.com/office/drawing/2014/main" id="{19B08EB4-0B88-4A3A-CC86-69824A77C81E}"/>
              </a:ext>
            </a:extLst>
          </p:cNvPr>
          <p:cNvPicPr>
            <a:picLocks noChangeAspect="1"/>
          </p:cNvPicPr>
          <p:nvPr/>
        </p:nvPicPr>
        <p:blipFill>
          <a:blip r:embed="rId3"/>
          <a:stretch>
            <a:fillRect/>
          </a:stretch>
        </p:blipFill>
        <p:spPr>
          <a:xfrm>
            <a:off x="9067800" y="1288633"/>
            <a:ext cx="4762500" cy="53355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Slide 3">
    <p:spTree>
      <p:nvGrpSpPr>
        <p:cNvPr id="1" name=""/>
        <p:cNvGrpSpPr/>
        <p:nvPr/>
      </p:nvGrpSpPr>
      <p:grpSpPr>
        <a:xfrm>
          <a:off x="0" y="0"/>
          <a:ext cx="0" cy="0"/>
          <a:chOff x="0" y="0"/>
          <a:chExt cx="0" cy="0"/>
        </a:xfrm>
      </p:grpSpPr>
      <p:sp>
        <p:nvSpPr>
          <p:cNvPr id="2" name="Text 0"/>
          <p:cNvSpPr/>
          <p:nvPr/>
        </p:nvSpPr>
        <p:spPr>
          <a:xfrm>
            <a:off x="863798" y="719614"/>
            <a:ext cx="7667387" cy="613529"/>
          </a:xfrm>
          <a:prstGeom prst="rect">
            <a:avLst/>
          </a:prstGeom>
          <a:noFill/>
          <a:ln/>
        </p:spPr>
        <p:txBody>
          <a:bodyPr wrap="none" lIns="0" tIns="0" rIns="0" bIns="0" rtlCol="0" anchor="t"/>
          <a:lstStyle/>
          <a:p>
            <a:pPr marL="0" indent="0" algn="l">
              <a:lnSpc>
                <a:spcPts val="4800"/>
              </a:lnSpc>
              <a:buNone/>
            </a:pPr>
            <a:r>
              <a:rPr lang="en-US" sz="3850" b="1" dirty="0">
                <a:solidFill>
                  <a:srgbClr val="000000"/>
                </a:solidFill>
                <a:latin typeface="Arial Black" panose="020B0A04020102020204" pitchFamily="34" charset="0"/>
                <a:ea typeface="Montserrat Bold" pitchFamily="34" charset="-122"/>
                <a:cs typeface="Montserrat Bold" pitchFamily="34" charset="-120"/>
              </a:rPr>
              <a:t> </a:t>
            </a:r>
            <a:r>
              <a:rPr lang="en-US" sz="3850" b="1" dirty="0" err="1">
                <a:solidFill>
                  <a:srgbClr val="C00000"/>
                </a:solidFill>
                <a:latin typeface="Arial Black" panose="020B0A04020102020204" pitchFamily="34" charset="0"/>
                <a:ea typeface="Montserrat Bold" pitchFamily="34" charset="-122"/>
                <a:cs typeface="Montserrat Bold" pitchFamily="34" charset="-120"/>
              </a:rPr>
              <a:t>Teorem</a:t>
            </a:r>
            <a:r>
              <a:rPr lang="ro-RO" sz="3850" b="1" dirty="0">
                <a:solidFill>
                  <a:srgbClr val="C00000"/>
                </a:solidFill>
                <a:latin typeface="Arial Black" panose="020B0A04020102020204" pitchFamily="34" charset="0"/>
                <a:ea typeface="Montserrat Bold" pitchFamily="34" charset="-122"/>
                <a:cs typeface="Montserrat Bold" pitchFamily="34" charset="-120"/>
              </a:rPr>
              <a:t>a</a:t>
            </a:r>
            <a:r>
              <a:rPr lang="en-US" sz="3850" b="1" dirty="0">
                <a:solidFill>
                  <a:srgbClr val="C00000"/>
                </a:solidFill>
                <a:latin typeface="Arial Black" panose="020B0A04020102020204" pitchFamily="34" charset="0"/>
                <a:ea typeface="Montserrat Bold" pitchFamily="34" charset="-122"/>
                <a:cs typeface="Montserrat Bold" pitchFamily="34" charset="-120"/>
              </a:rPr>
              <a:t> lui Pitagora</a:t>
            </a:r>
            <a:endParaRPr lang="en-US" sz="3850" dirty="0">
              <a:solidFill>
                <a:srgbClr val="C00000"/>
              </a:solidFill>
              <a:latin typeface="Arial Black" panose="020B0A04020102020204" pitchFamily="34" charset="0"/>
            </a:endParaRPr>
          </a:p>
        </p:txBody>
      </p:sp>
      <p:sp>
        <p:nvSpPr>
          <p:cNvPr id="3" name="Text 1"/>
          <p:cNvSpPr/>
          <p:nvPr/>
        </p:nvSpPr>
        <p:spPr>
          <a:xfrm>
            <a:off x="863798" y="1764983"/>
            <a:ext cx="12902803" cy="971907"/>
          </a:xfrm>
          <a:prstGeom prst="rect">
            <a:avLst/>
          </a:prstGeom>
          <a:noFill/>
          <a:ln/>
        </p:spPr>
        <p:txBody>
          <a:bodyPr wrap="square" lIns="0" tIns="0" rIns="0" bIns="0" rtlCol="0" anchor="t"/>
          <a:lstStyle/>
          <a:p>
            <a:pPr marL="0" indent="0" algn="l">
              <a:lnSpc>
                <a:spcPts val="2550"/>
              </a:lnSpc>
              <a:buNone/>
            </a:pPr>
            <a:r>
              <a:rPr lang="en-US" sz="1700" dirty="0">
                <a:solidFill>
                  <a:srgbClr val="3D3838"/>
                </a:solidFill>
                <a:latin typeface="Arial Black" panose="020B0A04020102020204" pitchFamily="34" charset="0"/>
                <a:ea typeface="Source Sans 3" pitchFamily="34" charset="-122"/>
                <a:cs typeface="Source Sans 3" pitchFamily="34" charset="-120"/>
              </a:rPr>
              <a:t>Teorema lui Pitagora stabilește o relație fundamentală între laturile unui triunghi dreptunghic. Acest tip de triunghi este definit prin prezența unui unghi drept (de 90 de grade). Fără acest unghi special, teorema nu s-ar aplica. Relația este de o simplitate și frumusețe matematică remarcabilă.</a:t>
            </a:r>
            <a:endParaRPr lang="en-US" sz="1700" dirty="0">
              <a:latin typeface="Arial Black" panose="020B0A04020102020204" pitchFamily="34" charset="0"/>
            </a:endParaRPr>
          </a:p>
        </p:txBody>
      </p:sp>
      <p:sp>
        <p:nvSpPr>
          <p:cNvPr id="4" name="Text 2"/>
          <p:cNvSpPr/>
          <p:nvPr/>
        </p:nvSpPr>
        <p:spPr>
          <a:xfrm>
            <a:off x="1187648" y="3303627"/>
            <a:ext cx="12578953" cy="736283"/>
          </a:xfrm>
          <a:prstGeom prst="rect">
            <a:avLst/>
          </a:prstGeom>
          <a:noFill/>
          <a:ln/>
        </p:spPr>
        <p:txBody>
          <a:bodyPr wrap="square" lIns="0" tIns="0" rIns="0" bIns="0" rtlCol="0" anchor="t"/>
          <a:lstStyle/>
          <a:p>
            <a:pPr marL="0" indent="0" algn="l">
              <a:lnSpc>
                <a:spcPts val="2850"/>
              </a:lnSpc>
              <a:buNone/>
            </a:pPr>
            <a:r>
              <a:rPr lang="ro-RO" sz="2300" b="1" dirty="0">
                <a:solidFill>
                  <a:srgbClr val="000000"/>
                </a:solidFill>
                <a:latin typeface="Arial Black" panose="020B0A04020102020204" pitchFamily="34" charset="0"/>
                <a:ea typeface="Montserrat Bold" pitchFamily="34" charset="-122"/>
                <a:cs typeface="Montserrat Bold" pitchFamily="34" charset="-120"/>
              </a:rPr>
              <a:t>„</a:t>
            </a:r>
            <a:r>
              <a:rPr lang="en-US" sz="2300" b="1" dirty="0" err="1">
                <a:solidFill>
                  <a:srgbClr val="000000"/>
                </a:solidFill>
                <a:latin typeface="Arial Black" panose="020B0A04020102020204" pitchFamily="34" charset="0"/>
                <a:ea typeface="Montserrat Bold" pitchFamily="34" charset="-122"/>
                <a:cs typeface="Montserrat Bold" pitchFamily="34" charset="-120"/>
              </a:rPr>
              <a:t>În</a:t>
            </a:r>
            <a:r>
              <a:rPr lang="en-US" sz="2300" b="1" dirty="0">
                <a:solidFill>
                  <a:srgbClr val="000000"/>
                </a:solidFill>
                <a:latin typeface="Arial Black" panose="020B0A04020102020204" pitchFamily="34" charset="0"/>
                <a:ea typeface="Montserrat Bold" pitchFamily="34" charset="-122"/>
                <a:cs typeface="Montserrat Bold" pitchFamily="34" charset="-120"/>
              </a:rPr>
              <a:t> orice triunghi dreptunghic, pătratul lungimii ipotenuzei este egal cu suma pătratelor lungimilor </a:t>
            </a:r>
            <a:r>
              <a:rPr lang="en-US" sz="2300" b="1" dirty="0" err="1">
                <a:solidFill>
                  <a:srgbClr val="000000"/>
                </a:solidFill>
                <a:latin typeface="Arial Black" panose="020B0A04020102020204" pitchFamily="34" charset="0"/>
                <a:ea typeface="Montserrat Bold" pitchFamily="34" charset="-122"/>
                <a:cs typeface="Montserrat Bold" pitchFamily="34" charset="-120"/>
              </a:rPr>
              <a:t>catetelor</a:t>
            </a:r>
            <a:r>
              <a:rPr lang="en-US" sz="2300" b="1" dirty="0">
                <a:solidFill>
                  <a:srgbClr val="000000"/>
                </a:solidFill>
                <a:latin typeface="Arial Black" panose="020B0A04020102020204" pitchFamily="34" charset="0"/>
                <a:ea typeface="Montserrat Bold" pitchFamily="34" charset="-122"/>
                <a:cs typeface="Montserrat Bold" pitchFamily="34" charset="-120"/>
              </a:rPr>
              <a:t>.</a:t>
            </a:r>
            <a:r>
              <a:rPr lang="ro-RO" sz="2300" b="1" dirty="0">
                <a:solidFill>
                  <a:srgbClr val="000000"/>
                </a:solidFill>
                <a:latin typeface="Arial Black" panose="020B0A04020102020204" pitchFamily="34" charset="0"/>
                <a:ea typeface="Montserrat Bold" pitchFamily="34" charset="-122"/>
                <a:cs typeface="Montserrat Bold" pitchFamily="34" charset="-120"/>
              </a:rPr>
              <a:t>”</a:t>
            </a:r>
            <a:endParaRPr lang="en-US" sz="2300" dirty="0">
              <a:latin typeface="Arial Black" panose="020B0A04020102020204" pitchFamily="34" charset="0"/>
            </a:endParaRPr>
          </a:p>
        </p:txBody>
      </p:sp>
      <p:sp>
        <p:nvSpPr>
          <p:cNvPr id="5" name="Text 3"/>
          <p:cNvSpPr/>
          <p:nvPr/>
        </p:nvSpPr>
        <p:spPr>
          <a:xfrm>
            <a:off x="1187648" y="4363760"/>
            <a:ext cx="12578953" cy="367903"/>
          </a:xfrm>
          <a:prstGeom prst="rect">
            <a:avLst/>
          </a:prstGeom>
          <a:noFill/>
          <a:ln/>
        </p:spPr>
        <p:txBody>
          <a:bodyPr wrap="none" lIns="0" tIns="0" rIns="0" bIns="0" rtlCol="0" anchor="t"/>
          <a:lstStyle/>
          <a:p>
            <a:pPr marL="0" indent="0" algn="l">
              <a:lnSpc>
                <a:spcPts val="2850"/>
              </a:lnSpc>
              <a:buNone/>
            </a:pPr>
            <a:endParaRPr lang="en-US" sz="1900" dirty="0">
              <a:latin typeface="Arial Black" panose="020B0A04020102020204" pitchFamily="34" charset="0"/>
            </a:endParaRPr>
          </a:p>
        </p:txBody>
      </p:sp>
      <p:pic>
        <p:nvPicPr>
          <p:cNvPr id="6" name="Image 0" descr="preencoded.png"/>
          <p:cNvPicPr>
            <a:picLocks noChangeAspect="1"/>
          </p:cNvPicPr>
          <p:nvPr/>
        </p:nvPicPr>
        <p:blipFill>
          <a:blip r:embed="rId3"/>
          <a:stretch>
            <a:fillRect/>
          </a:stretch>
        </p:blipFill>
        <p:spPr>
          <a:xfrm>
            <a:off x="1187648" y="4363760"/>
            <a:ext cx="12578953" cy="367903"/>
          </a:xfrm>
          <a:prstGeom prst="rect">
            <a:avLst/>
          </a:prstGeom>
        </p:spPr>
      </p:pic>
      <p:sp>
        <p:nvSpPr>
          <p:cNvPr id="7" name="Shape 4"/>
          <p:cNvSpPr/>
          <p:nvPr/>
        </p:nvSpPr>
        <p:spPr>
          <a:xfrm>
            <a:off x="863798" y="2979777"/>
            <a:ext cx="30480" cy="2025134"/>
          </a:xfrm>
          <a:prstGeom prst="rect">
            <a:avLst/>
          </a:prstGeom>
          <a:solidFill>
            <a:srgbClr val="2D2E34"/>
          </a:solidFill>
          <a:ln/>
        </p:spPr>
      </p:sp>
      <p:sp>
        <p:nvSpPr>
          <p:cNvPr id="8" name="Text 5"/>
          <p:cNvSpPr/>
          <p:nvPr/>
        </p:nvSpPr>
        <p:spPr>
          <a:xfrm>
            <a:off x="863798" y="5247799"/>
            <a:ext cx="12902803" cy="647938"/>
          </a:xfrm>
          <a:prstGeom prst="rect">
            <a:avLst/>
          </a:prstGeom>
          <a:noFill/>
          <a:ln/>
        </p:spPr>
        <p:txBody>
          <a:bodyPr wrap="square" lIns="0" tIns="0" rIns="0" bIns="0" rtlCol="0" anchor="t"/>
          <a:lstStyle/>
          <a:p>
            <a:pPr marL="342900" indent="-342900" algn="l">
              <a:lnSpc>
                <a:spcPts val="2550"/>
              </a:lnSpc>
              <a:buSzPct val="100000"/>
              <a:buChar char="•"/>
            </a:pPr>
            <a:r>
              <a:rPr lang="en-US" sz="1700" b="1" dirty="0">
                <a:solidFill>
                  <a:srgbClr val="3D3838"/>
                </a:solidFill>
                <a:latin typeface="Arial Black" panose="020B0A04020102020204" pitchFamily="34" charset="0"/>
                <a:ea typeface="Source Sans 3" pitchFamily="34" charset="-122"/>
                <a:cs typeface="Source Sans 3" pitchFamily="34" charset="-120"/>
              </a:rPr>
              <a:t>Ipotenuza (c)</a:t>
            </a:r>
            <a:r>
              <a:rPr lang="en-US" sz="1700" dirty="0">
                <a:solidFill>
                  <a:srgbClr val="3D3838"/>
                </a:solidFill>
                <a:latin typeface="Arial Black" panose="020B0A04020102020204" pitchFamily="34" charset="0"/>
                <a:ea typeface="Source Sans 3" pitchFamily="34" charset="-122"/>
                <a:cs typeface="Source Sans 3" pitchFamily="34" charset="-120"/>
              </a:rPr>
              <a:t>: Este latura cea mai lungă a triunghiului dreptunghic și se află întotdeauna vizavi de unghiul drept. Este elementul central al relației pitagoreice.</a:t>
            </a:r>
            <a:endParaRPr lang="en-US" sz="1700" dirty="0">
              <a:latin typeface="Arial Black" panose="020B0A04020102020204" pitchFamily="34" charset="0"/>
            </a:endParaRPr>
          </a:p>
        </p:txBody>
      </p:sp>
      <p:sp>
        <p:nvSpPr>
          <p:cNvPr id="9" name="Text 6"/>
          <p:cNvSpPr/>
          <p:nvPr/>
        </p:nvSpPr>
        <p:spPr>
          <a:xfrm>
            <a:off x="863798" y="5971223"/>
            <a:ext cx="12902803" cy="647938"/>
          </a:xfrm>
          <a:prstGeom prst="rect">
            <a:avLst/>
          </a:prstGeom>
          <a:noFill/>
          <a:ln/>
        </p:spPr>
        <p:txBody>
          <a:bodyPr wrap="square" lIns="0" tIns="0" rIns="0" bIns="0" rtlCol="0" anchor="t"/>
          <a:lstStyle/>
          <a:p>
            <a:pPr marL="342900" indent="-342900" algn="l">
              <a:lnSpc>
                <a:spcPts val="2550"/>
              </a:lnSpc>
              <a:buSzPct val="100000"/>
              <a:buChar char="•"/>
            </a:pPr>
            <a:r>
              <a:rPr lang="en-US" sz="1700" b="1" dirty="0">
                <a:solidFill>
                  <a:srgbClr val="3D3838"/>
                </a:solidFill>
                <a:latin typeface="Arial Black" panose="020B0A04020102020204" pitchFamily="34" charset="0"/>
                <a:ea typeface="Source Sans 3" pitchFamily="34" charset="-122"/>
                <a:cs typeface="Source Sans 3" pitchFamily="34" charset="-120"/>
              </a:rPr>
              <a:t>Catetele (a, b)</a:t>
            </a:r>
            <a:r>
              <a:rPr lang="en-US" sz="1700" dirty="0">
                <a:solidFill>
                  <a:srgbClr val="3D3838"/>
                </a:solidFill>
                <a:latin typeface="Arial Black" panose="020B0A04020102020204" pitchFamily="34" charset="0"/>
                <a:ea typeface="Source Sans 3" pitchFamily="34" charset="-122"/>
                <a:cs typeface="Source Sans 3" pitchFamily="34" charset="-120"/>
              </a:rPr>
              <a:t>: Sunt cele două laturi adiacente unghiului drept. Ele formează unghiul de 90 de grade și sunt laturile mai scurte în comparație cu ipotenuza.</a:t>
            </a:r>
            <a:endParaRPr lang="en-US" sz="1700" dirty="0">
              <a:latin typeface="Arial Black" panose="020B0A04020102020204" pitchFamily="34" charset="0"/>
            </a:endParaRPr>
          </a:p>
        </p:txBody>
      </p:sp>
      <p:sp>
        <p:nvSpPr>
          <p:cNvPr id="10" name="Text 7"/>
          <p:cNvSpPr/>
          <p:nvPr/>
        </p:nvSpPr>
        <p:spPr>
          <a:xfrm>
            <a:off x="863798" y="6862048"/>
            <a:ext cx="12902803" cy="647938"/>
          </a:xfrm>
          <a:prstGeom prst="rect">
            <a:avLst/>
          </a:prstGeom>
          <a:noFill/>
          <a:ln/>
        </p:spPr>
        <p:txBody>
          <a:bodyPr wrap="square" lIns="0" tIns="0" rIns="0" bIns="0" rtlCol="0" anchor="t"/>
          <a:lstStyle/>
          <a:p>
            <a:pPr marL="0" indent="0" algn="l">
              <a:lnSpc>
                <a:spcPts val="2550"/>
              </a:lnSpc>
              <a:buNone/>
            </a:pPr>
            <a:r>
              <a:rPr lang="en-US" sz="1700" dirty="0">
                <a:solidFill>
                  <a:srgbClr val="3D3838"/>
                </a:solidFill>
                <a:latin typeface="Arial Black" panose="020B0A04020102020204" pitchFamily="34" charset="0"/>
                <a:ea typeface="Source Sans 3" pitchFamily="34" charset="-122"/>
                <a:cs typeface="Source Sans 3" pitchFamily="34" charset="-120"/>
              </a:rPr>
              <a:t>Această formulă ne permite să calculăm lungimea oricărei laturi a unui triunghi dreptunghic dacă cunoaștem lungimile celorlalte două laturi, având implicații vaste în inginerie, arhitectură și navigație.</a:t>
            </a:r>
            <a:endParaRPr lang="en-US" sz="1700" dirty="0">
              <a:latin typeface="Arial Black" panose="020B0A04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name="Slide 4">
    <p:spTree>
      <p:nvGrpSpPr>
        <p:cNvPr id="1" name=""/>
        <p:cNvGrpSpPr/>
        <p:nvPr/>
      </p:nvGrpSpPr>
      <p:grpSpPr>
        <a:xfrm>
          <a:off x="0" y="0"/>
          <a:ext cx="0" cy="0"/>
          <a:chOff x="0" y="0"/>
          <a:chExt cx="0" cy="0"/>
        </a:xfrm>
      </p:grpSpPr>
      <p:sp>
        <p:nvSpPr>
          <p:cNvPr id="3" name="Text 0"/>
          <p:cNvSpPr/>
          <p:nvPr/>
        </p:nvSpPr>
        <p:spPr>
          <a:xfrm>
            <a:off x="787598" y="1891308"/>
            <a:ext cx="7416403" cy="1227058"/>
          </a:xfrm>
          <a:prstGeom prst="rect">
            <a:avLst/>
          </a:prstGeom>
          <a:noFill/>
          <a:ln/>
        </p:spPr>
        <p:txBody>
          <a:bodyPr wrap="square" lIns="0" tIns="0" rIns="0" bIns="0" rtlCol="0" anchor="t"/>
          <a:lstStyle/>
          <a:p>
            <a:pPr marL="0" indent="0" algn="ctr">
              <a:lnSpc>
                <a:spcPts val="4800"/>
              </a:lnSpc>
              <a:buNone/>
            </a:pPr>
            <a:r>
              <a:rPr lang="en-US" sz="3850" b="1" dirty="0">
                <a:solidFill>
                  <a:srgbClr val="C00000"/>
                </a:solidFill>
                <a:latin typeface="Arial Black" panose="020B0A04020102020204" pitchFamily="34" charset="0"/>
                <a:ea typeface="Montserrat Bold" pitchFamily="34" charset="-122"/>
                <a:cs typeface="Montserrat Bold" pitchFamily="34" charset="-120"/>
              </a:rPr>
              <a:t>Relația fundamentală a triunghiului dreptunghic</a:t>
            </a:r>
            <a:endParaRPr lang="en-US" sz="3850" dirty="0">
              <a:solidFill>
                <a:srgbClr val="C00000"/>
              </a:solidFill>
              <a:latin typeface="Arial Black" panose="020B0A04020102020204" pitchFamily="34" charset="0"/>
            </a:endParaRPr>
          </a:p>
        </p:txBody>
      </p:sp>
      <p:sp>
        <p:nvSpPr>
          <p:cNvPr id="4" name="Text 1"/>
          <p:cNvSpPr/>
          <p:nvPr/>
        </p:nvSpPr>
        <p:spPr>
          <a:xfrm>
            <a:off x="863798" y="4242316"/>
            <a:ext cx="7416403" cy="1295876"/>
          </a:xfrm>
          <a:prstGeom prst="rect">
            <a:avLst/>
          </a:prstGeom>
          <a:noFill/>
          <a:ln/>
        </p:spPr>
        <p:txBody>
          <a:bodyPr wrap="square" lIns="0" tIns="0" rIns="0" bIns="0" rtlCol="0" anchor="t"/>
          <a:lstStyle/>
          <a:p>
            <a:pPr marL="0" indent="0" algn="just">
              <a:lnSpc>
                <a:spcPts val="2550"/>
              </a:lnSpc>
              <a:buNone/>
            </a:pPr>
            <a:r>
              <a:rPr lang="ro-RO" sz="1700" dirty="0">
                <a:solidFill>
                  <a:srgbClr val="3D3838"/>
                </a:solidFill>
                <a:latin typeface="Arial Black" panose="020B0A04020102020204" pitchFamily="34" charset="0"/>
                <a:ea typeface="Source Sans 3" pitchFamily="34" charset="-122"/>
                <a:cs typeface="Source Sans 3" pitchFamily="34" charset="-120"/>
              </a:rPr>
              <a:t>    </a:t>
            </a:r>
            <a:r>
              <a:rPr lang="en-US" sz="1700" dirty="0" err="1">
                <a:solidFill>
                  <a:srgbClr val="3D3838"/>
                </a:solidFill>
                <a:latin typeface="Arial Black" panose="020B0A04020102020204" pitchFamily="34" charset="0"/>
                <a:ea typeface="Source Sans 3" pitchFamily="34" charset="-122"/>
                <a:cs typeface="Source Sans 3" pitchFamily="34" charset="-120"/>
              </a:rPr>
              <a:t>Imaginea</a:t>
            </a:r>
            <a:r>
              <a:rPr lang="en-US" sz="1700" dirty="0">
                <a:solidFill>
                  <a:srgbClr val="3D3838"/>
                </a:solidFill>
                <a:latin typeface="Arial Black" panose="020B0A04020102020204" pitchFamily="34" charset="0"/>
                <a:ea typeface="Source Sans 3" pitchFamily="34" charset="-122"/>
                <a:cs typeface="Source Sans 3" pitchFamily="34" charset="-120"/>
              </a:rPr>
              <a:t> d</a:t>
            </a:r>
            <a:r>
              <a:rPr lang="ro-RO" sz="1700" dirty="0" err="1">
                <a:solidFill>
                  <a:srgbClr val="3D3838"/>
                </a:solidFill>
                <a:latin typeface="Arial Black" panose="020B0A04020102020204" pitchFamily="34" charset="0"/>
                <a:ea typeface="Source Sans 3" pitchFamily="34" charset="-122"/>
                <a:cs typeface="Source Sans 3" pitchFamily="34" charset="-120"/>
              </a:rPr>
              <a:t>ată</a:t>
            </a:r>
            <a:r>
              <a:rPr lang="en-US" sz="1700" dirty="0">
                <a:solidFill>
                  <a:srgbClr val="3D3838"/>
                </a:solidFill>
                <a:latin typeface="Arial Black" panose="020B0A04020102020204" pitchFamily="34" charset="0"/>
                <a:ea typeface="Source Sans 3" pitchFamily="34" charset="-122"/>
                <a:cs typeface="Source Sans 3" pitchFamily="34" charset="-120"/>
              </a:rPr>
              <a:t> ilustrează vizual Teorema lui Pitagora, demonstrând conceptul central: suma ariilor pătratelor construite pe catete (a² și b²) este egală cu aria pătratului construit pe ipotenuză (c²). Este o reprezentare intuitivă care a ajutat generații de elevi și matematicieni să înțeleagă această relație esențială.</a:t>
            </a:r>
            <a:endParaRPr lang="en-US" sz="1700" dirty="0">
              <a:latin typeface="Arial Black" panose="020B0A04020102020204" pitchFamily="34" charset="0"/>
            </a:endParaRPr>
          </a:p>
        </p:txBody>
      </p:sp>
      <p:pic>
        <p:nvPicPr>
          <p:cNvPr id="6" name="Рисунок 5">
            <a:extLst>
              <a:ext uri="{FF2B5EF4-FFF2-40B4-BE49-F238E27FC236}">
                <a16:creationId xmlns:a16="http://schemas.microsoft.com/office/drawing/2014/main" id="{87965F60-A232-504C-AE23-98E3FD9CCC57}"/>
              </a:ext>
            </a:extLst>
          </p:cNvPr>
          <p:cNvPicPr>
            <a:picLocks noChangeAspect="1"/>
          </p:cNvPicPr>
          <p:nvPr/>
        </p:nvPicPr>
        <p:blipFill>
          <a:blip r:embed="rId3"/>
          <a:stretch>
            <a:fillRect/>
          </a:stretch>
        </p:blipFill>
        <p:spPr>
          <a:xfrm>
            <a:off x="8639174" y="1119783"/>
            <a:ext cx="5324475" cy="599003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name="Slide 5">
    <p:spTree>
      <p:nvGrpSpPr>
        <p:cNvPr id="1" name=""/>
        <p:cNvGrpSpPr/>
        <p:nvPr/>
      </p:nvGrpSpPr>
      <p:grpSpPr>
        <a:xfrm>
          <a:off x="0" y="0"/>
          <a:ext cx="0" cy="0"/>
          <a:chOff x="0" y="0"/>
          <a:chExt cx="0" cy="0"/>
        </a:xfrm>
      </p:grpSpPr>
      <p:sp>
        <p:nvSpPr>
          <p:cNvPr id="2" name="Text 0"/>
          <p:cNvSpPr/>
          <p:nvPr/>
        </p:nvSpPr>
        <p:spPr>
          <a:xfrm>
            <a:off x="2636605" y="483997"/>
            <a:ext cx="9585127" cy="596860"/>
          </a:xfrm>
          <a:prstGeom prst="rect">
            <a:avLst/>
          </a:prstGeom>
          <a:noFill/>
          <a:ln/>
        </p:spPr>
        <p:txBody>
          <a:bodyPr wrap="none" lIns="0" tIns="0" rIns="0" bIns="0" rtlCol="0" anchor="t"/>
          <a:lstStyle/>
          <a:p>
            <a:pPr marL="0" indent="0" algn="ctr">
              <a:lnSpc>
                <a:spcPts val="4700"/>
              </a:lnSpc>
              <a:buNone/>
            </a:pPr>
            <a:r>
              <a:rPr lang="en-US" sz="3750" b="1" dirty="0" err="1">
                <a:solidFill>
                  <a:srgbClr val="C00000"/>
                </a:solidFill>
                <a:latin typeface="Arial Black" panose="020B0A04020102020204" pitchFamily="34" charset="0"/>
                <a:ea typeface="Montserrat Bold" pitchFamily="34" charset="-122"/>
                <a:cs typeface="Montserrat Bold" pitchFamily="34" charset="-120"/>
              </a:rPr>
              <a:t>Demonstrația</a:t>
            </a:r>
            <a:r>
              <a:rPr lang="en-US" sz="3750" b="1" dirty="0">
                <a:solidFill>
                  <a:srgbClr val="C00000"/>
                </a:solidFill>
                <a:latin typeface="Arial Black" panose="020B0A04020102020204" pitchFamily="34" charset="0"/>
                <a:ea typeface="Montserrat Bold" pitchFamily="34" charset="-122"/>
                <a:cs typeface="Montserrat Bold" pitchFamily="34" charset="-120"/>
              </a:rPr>
              <a:t> </a:t>
            </a:r>
            <a:r>
              <a:rPr lang="ro-RO" sz="3750" b="1" dirty="0">
                <a:solidFill>
                  <a:srgbClr val="C00000"/>
                </a:solidFill>
                <a:latin typeface="Arial Black" panose="020B0A04020102020204" pitchFamily="34" charset="0"/>
                <a:ea typeface="Montserrat Bold" pitchFamily="34" charset="-122"/>
                <a:cs typeface="Montserrat Bold" pitchFamily="34" charset="-120"/>
              </a:rPr>
              <a:t>g</a:t>
            </a:r>
            <a:r>
              <a:rPr lang="en-US" sz="3750" b="1" dirty="0" err="1">
                <a:solidFill>
                  <a:srgbClr val="C00000"/>
                </a:solidFill>
                <a:latin typeface="Arial Black" panose="020B0A04020102020204" pitchFamily="34" charset="0"/>
                <a:ea typeface="Montserrat Bold" pitchFamily="34" charset="-122"/>
                <a:cs typeface="Montserrat Bold" pitchFamily="34" charset="-120"/>
              </a:rPr>
              <a:t>eometrică</a:t>
            </a:r>
            <a:r>
              <a:rPr lang="en-US" sz="3750" b="1" dirty="0">
                <a:solidFill>
                  <a:srgbClr val="C00000"/>
                </a:solidFill>
                <a:latin typeface="Arial Black" panose="020B0A04020102020204" pitchFamily="34" charset="0"/>
                <a:ea typeface="Montserrat Bold" pitchFamily="34" charset="-122"/>
                <a:cs typeface="Montserrat Bold" pitchFamily="34" charset="-120"/>
              </a:rPr>
              <a:t> </a:t>
            </a:r>
            <a:r>
              <a:rPr lang="ro-RO" sz="3750" b="1" dirty="0">
                <a:solidFill>
                  <a:srgbClr val="C00000"/>
                </a:solidFill>
                <a:latin typeface="Arial Black" panose="020B0A04020102020204" pitchFamily="34" charset="0"/>
                <a:ea typeface="Montserrat Bold" pitchFamily="34" charset="-122"/>
                <a:cs typeface="Montserrat Bold" pitchFamily="34" charset="-120"/>
              </a:rPr>
              <a:t>s</a:t>
            </a:r>
            <a:r>
              <a:rPr lang="en-US" sz="3750" b="1" dirty="0" err="1">
                <a:solidFill>
                  <a:srgbClr val="C00000"/>
                </a:solidFill>
                <a:latin typeface="Arial Black" panose="020B0A04020102020204" pitchFamily="34" charset="0"/>
                <a:ea typeface="Montserrat Bold" pitchFamily="34" charset="-122"/>
                <a:cs typeface="Montserrat Bold" pitchFamily="34" charset="-120"/>
              </a:rPr>
              <a:t>implificată</a:t>
            </a:r>
            <a:endParaRPr lang="en-US" sz="3750" dirty="0">
              <a:solidFill>
                <a:srgbClr val="C00000"/>
              </a:solidFill>
              <a:latin typeface="Arial Black" panose="020B0A04020102020204" pitchFamily="34" charset="0"/>
            </a:endParaRPr>
          </a:p>
        </p:txBody>
      </p:sp>
      <p:sp>
        <p:nvSpPr>
          <p:cNvPr id="3" name="Text 1"/>
          <p:cNvSpPr/>
          <p:nvPr/>
        </p:nvSpPr>
        <p:spPr>
          <a:xfrm>
            <a:off x="847963" y="1143518"/>
            <a:ext cx="12949476" cy="630317"/>
          </a:xfrm>
          <a:prstGeom prst="rect">
            <a:avLst/>
          </a:prstGeom>
          <a:noFill/>
          <a:ln/>
        </p:spPr>
        <p:txBody>
          <a:bodyPr wrap="square" lIns="0" tIns="0" rIns="0" bIns="0" rtlCol="0" anchor="t"/>
          <a:lstStyle/>
          <a:p>
            <a:pPr marL="0" indent="0" algn="l">
              <a:lnSpc>
                <a:spcPts val="2450"/>
              </a:lnSpc>
              <a:buNone/>
            </a:pPr>
            <a:r>
              <a:rPr lang="ro-RO" sz="1650" dirty="0">
                <a:solidFill>
                  <a:srgbClr val="3D3838"/>
                </a:solidFill>
                <a:latin typeface="Arial Black" panose="020B0A04020102020204" pitchFamily="34" charset="0"/>
                <a:ea typeface="Source Sans 3" pitchFamily="34" charset="-122"/>
                <a:cs typeface="Source Sans 3" pitchFamily="34" charset="-120"/>
              </a:rPr>
              <a:t>   </a:t>
            </a:r>
            <a:r>
              <a:rPr lang="en-US" sz="1650" dirty="0" err="1">
                <a:solidFill>
                  <a:srgbClr val="3D3838"/>
                </a:solidFill>
                <a:latin typeface="Arial Black" panose="020B0A04020102020204" pitchFamily="34" charset="0"/>
                <a:ea typeface="Source Sans 3" pitchFamily="34" charset="-122"/>
                <a:cs typeface="Source Sans 3" pitchFamily="34" charset="-120"/>
              </a:rPr>
              <a:t>Pitagora</a:t>
            </a:r>
            <a:r>
              <a:rPr lang="en-US" sz="1650" dirty="0">
                <a:solidFill>
                  <a:srgbClr val="3D3838"/>
                </a:solidFill>
                <a:latin typeface="Arial Black" panose="020B0A04020102020204" pitchFamily="34" charset="0"/>
                <a:ea typeface="Source Sans 3" pitchFamily="34" charset="-122"/>
                <a:cs typeface="Source Sans 3" pitchFamily="34" charset="-120"/>
              </a:rPr>
              <a:t> și adepții săi au fost profund influențați de geometrie, iar demonstrația lor originală, deși nu ne-a parvenit în forma exactă, se bazează pe principiul egalității ariilor. Ideea este de a vizualiza trei pătrate construite pe fiecare latură a triunghiului dreptunghic.</a:t>
            </a:r>
            <a:endParaRPr lang="en-US" sz="1650" dirty="0">
              <a:latin typeface="Arial Black" panose="020B0A04020102020204" pitchFamily="34" charset="0"/>
            </a:endParaRPr>
          </a:p>
        </p:txBody>
      </p:sp>
      <p:sp>
        <p:nvSpPr>
          <p:cNvPr id="4" name="Text 2"/>
          <p:cNvSpPr/>
          <p:nvPr/>
        </p:nvSpPr>
        <p:spPr>
          <a:xfrm>
            <a:off x="428863" y="2460171"/>
            <a:ext cx="7564517" cy="1575792"/>
          </a:xfrm>
          <a:prstGeom prst="rect">
            <a:avLst/>
          </a:prstGeom>
          <a:noFill/>
          <a:ln/>
        </p:spPr>
        <p:txBody>
          <a:bodyPr wrap="square" lIns="0" tIns="0" rIns="0" bIns="0" rtlCol="0" anchor="t"/>
          <a:lstStyle/>
          <a:p>
            <a:pPr marL="0" indent="0" algn="just">
              <a:lnSpc>
                <a:spcPts val="2450"/>
              </a:lnSpc>
              <a:buNone/>
            </a:pPr>
            <a:r>
              <a:rPr lang="ro-RO" sz="1650" dirty="0">
                <a:solidFill>
                  <a:srgbClr val="3D3838"/>
                </a:solidFill>
                <a:latin typeface="Arial Black" panose="020B0A04020102020204" pitchFamily="34" charset="0"/>
                <a:ea typeface="Source Sans 3" pitchFamily="34" charset="-122"/>
                <a:cs typeface="Source Sans 3" pitchFamily="34" charset="-120"/>
              </a:rPr>
              <a:t>    </a:t>
            </a:r>
            <a:r>
              <a:rPr lang="en-US" sz="1650" dirty="0" err="1">
                <a:solidFill>
                  <a:srgbClr val="3D3838"/>
                </a:solidFill>
                <a:latin typeface="Arial Black" panose="020B0A04020102020204" pitchFamily="34" charset="0"/>
                <a:ea typeface="Source Sans 3" pitchFamily="34" charset="-122"/>
                <a:cs typeface="Source Sans 3" pitchFamily="34" charset="-120"/>
              </a:rPr>
              <a:t>Conceptul</a:t>
            </a:r>
            <a:r>
              <a:rPr lang="en-US" sz="1650" dirty="0">
                <a:solidFill>
                  <a:srgbClr val="3D3838"/>
                </a:solidFill>
                <a:latin typeface="Arial Black" panose="020B0A04020102020204" pitchFamily="34" charset="0"/>
                <a:ea typeface="Source Sans 3" pitchFamily="34" charset="-122"/>
                <a:cs typeface="Source Sans 3" pitchFamily="34" charset="-120"/>
              </a:rPr>
              <a:t> este că, dacă rearanjăm piesele din pătratele construite pe catete, ele pot umple perfect pătratul construit pe ipotenuză. Această abordare vizuală este deosebit de puternică, transformând o relație algebrică într-o demonstrație geometrică tangibilă. Există numeroase demonstrații ale teoremei, inclusiv cele ale lui Euclid, dar și demonstrații moderne care folosesc algebră vectorială sau calcul diferențial.</a:t>
            </a:r>
            <a:endParaRPr lang="en-US" sz="1650" dirty="0">
              <a:latin typeface="Arial Black" panose="020B0A04020102020204" pitchFamily="34" charset="0"/>
            </a:endParaRPr>
          </a:p>
        </p:txBody>
      </p:sp>
      <p:sp>
        <p:nvSpPr>
          <p:cNvPr id="5" name="Text 3"/>
          <p:cNvSpPr/>
          <p:nvPr/>
        </p:nvSpPr>
        <p:spPr>
          <a:xfrm>
            <a:off x="129506" y="4792479"/>
            <a:ext cx="7564517" cy="315158"/>
          </a:xfrm>
          <a:prstGeom prst="rect">
            <a:avLst/>
          </a:prstGeom>
          <a:noFill/>
          <a:ln/>
        </p:spPr>
        <p:txBody>
          <a:bodyPr wrap="none" lIns="0" tIns="0" rIns="0" bIns="0" rtlCol="0" anchor="t"/>
          <a:lstStyle/>
          <a:p>
            <a:pPr marL="342900" indent="-342900" algn="l">
              <a:lnSpc>
                <a:spcPts val="2450"/>
              </a:lnSpc>
              <a:buSzPct val="100000"/>
              <a:buChar char="•"/>
            </a:pPr>
            <a:r>
              <a:rPr lang="en-US" sz="1650" b="1" dirty="0">
                <a:solidFill>
                  <a:srgbClr val="3D3838"/>
                </a:solidFill>
                <a:latin typeface="Arial Black" panose="020B0A04020102020204" pitchFamily="34" charset="0"/>
                <a:ea typeface="Source Sans 3" pitchFamily="34" charset="-122"/>
                <a:cs typeface="Source Sans 3" pitchFamily="34" charset="-120"/>
              </a:rPr>
              <a:t>Pătratul pe ipotenuză:</a:t>
            </a:r>
            <a:r>
              <a:rPr lang="en-US" sz="1650" dirty="0">
                <a:solidFill>
                  <a:srgbClr val="3D3838"/>
                </a:solidFill>
                <a:latin typeface="Arial Black" panose="020B0A04020102020204" pitchFamily="34" charset="0"/>
                <a:ea typeface="Source Sans 3" pitchFamily="34" charset="-122"/>
                <a:cs typeface="Source Sans 3" pitchFamily="34" charset="-120"/>
              </a:rPr>
              <a:t> Aria acestuia (c²) este suprafața ce </a:t>
            </a:r>
            <a:r>
              <a:rPr lang="en-US" sz="1650" dirty="0" err="1">
                <a:solidFill>
                  <a:srgbClr val="3D3838"/>
                </a:solidFill>
                <a:latin typeface="Arial Black" panose="020B0A04020102020204" pitchFamily="34" charset="0"/>
                <a:ea typeface="Source Sans 3" pitchFamily="34" charset="-122"/>
                <a:cs typeface="Source Sans 3" pitchFamily="34" charset="-120"/>
              </a:rPr>
              <a:t>trebuie</a:t>
            </a:r>
            <a:r>
              <a:rPr lang="en-US" sz="1650" dirty="0">
                <a:solidFill>
                  <a:srgbClr val="3D3838"/>
                </a:solidFill>
                <a:latin typeface="Arial Black" panose="020B0A04020102020204" pitchFamily="34" charset="0"/>
                <a:ea typeface="Source Sans 3" pitchFamily="34" charset="-122"/>
                <a:cs typeface="Source Sans 3" pitchFamily="34" charset="-120"/>
              </a:rPr>
              <a:t> </a:t>
            </a:r>
            <a:endParaRPr lang="ro-RO" sz="1650" dirty="0">
              <a:solidFill>
                <a:srgbClr val="3D3838"/>
              </a:solidFill>
              <a:latin typeface="Arial Black" panose="020B0A04020102020204" pitchFamily="34" charset="0"/>
              <a:ea typeface="Source Sans 3" pitchFamily="34" charset="-122"/>
              <a:cs typeface="Source Sans 3" pitchFamily="34" charset="-120"/>
            </a:endParaRPr>
          </a:p>
          <a:p>
            <a:pPr algn="l">
              <a:lnSpc>
                <a:spcPts val="2450"/>
              </a:lnSpc>
              <a:buSzPct val="100000"/>
            </a:pPr>
            <a:r>
              <a:rPr lang="ro-RO" sz="1650" dirty="0">
                <a:solidFill>
                  <a:srgbClr val="3D3838"/>
                </a:solidFill>
                <a:latin typeface="Arial Black" panose="020B0A04020102020204" pitchFamily="34" charset="0"/>
                <a:ea typeface="Source Sans 3" pitchFamily="34" charset="-122"/>
                <a:cs typeface="Source Sans 3" pitchFamily="34" charset="-120"/>
              </a:rPr>
              <a:t>     </a:t>
            </a:r>
            <a:r>
              <a:rPr lang="en-US" sz="1650" dirty="0" err="1">
                <a:solidFill>
                  <a:srgbClr val="3D3838"/>
                </a:solidFill>
                <a:latin typeface="Arial Black" panose="020B0A04020102020204" pitchFamily="34" charset="0"/>
                <a:ea typeface="Source Sans 3" pitchFamily="34" charset="-122"/>
                <a:cs typeface="Source Sans 3" pitchFamily="34" charset="-120"/>
              </a:rPr>
              <a:t>egalată</a:t>
            </a:r>
            <a:r>
              <a:rPr lang="en-US" sz="1650" dirty="0">
                <a:solidFill>
                  <a:srgbClr val="3D3838"/>
                </a:solidFill>
                <a:latin typeface="Arial Black" panose="020B0A04020102020204" pitchFamily="34" charset="0"/>
                <a:ea typeface="Source Sans 3" pitchFamily="34" charset="-122"/>
                <a:cs typeface="Source Sans 3" pitchFamily="34" charset="-120"/>
              </a:rPr>
              <a:t>.</a:t>
            </a:r>
            <a:endParaRPr lang="en-US" sz="1650" dirty="0">
              <a:latin typeface="Arial Black" panose="020B0A04020102020204" pitchFamily="34" charset="0"/>
            </a:endParaRPr>
          </a:p>
        </p:txBody>
      </p:sp>
      <p:sp>
        <p:nvSpPr>
          <p:cNvPr id="6" name="Text 4"/>
          <p:cNvSpPr/>
          <p:nvPr/>
        </p:nvSpPr>
        <p:spPr>
          <a:xfrm>
            <a:off x="60075" y="5355040"/>
            <a:ext cx="7564517" cy="630317"/>
          </a:xfrm>
          <a:prstGeom prst="rect">
            <a:avLst/>
          </a:prstGeom>
          <a:noFill/>
          <a:ln/>
        </p:spPr>
        <p:txBody>
          <a:bodyPr wrap="square" lIns="0" tIns="0" rIns="0" bIns="0" rtlCol="0" anchor="t"/>
          <a:lstStyle/>
          <a:p>
            <a:pPr marL="342900" indent="-342900" algn="l">
              <a:lnSpc>
                <a:spcPts val="2450"/>
              </a:lnSpc>
              <a:buSzPct val="100000"/>
              <a:buChar char="•"/>
            </a:pPr>
            <a:r>
              <a:rPr lang="en-US" sz="1650" b="1" dirty="0">
                <a:solidFill>
                  <a:srgbClr val="3D3838"/>
                </a:solidFill>
                <a:latin typeface="Arial Black" panose="020B0A04020102020204" pitchFamily="34" charset="0"/>
                <a:ea typeface="Source Sans 3" pitchFamily="34" charset="-122"/>
                <a:cs typeface="Source Sans 3" pitchFamily="34" charset="-120"/>
              </a:rPr>
              <a:t>Pătratele pe catete:</a:t>
            </a:r>
            <a:r>
              <a:rPr lang="en-US" sz="1650" dirty="0">
                <a:solidFill>
                  <a:srgbClr val="3D3838"/>
                </a:solidFill>
                <a:latin typeface="Arial Black" panose="020B0A04020102020204" pitchFamily="34" charset="0"/>
                <a:ea typeface="Source Sans 3" pitchFamily="34" charset="-122"/>
                <a:cs typeface="Source Sans 3" pitchFamily="34" charset="-120"/>
              </a:rPr>
              <a:t> Ariile acestora (a² și b²) sunt cele care, prin însumare, produc aria ipotenuzei.</a:t>
            </a:r>
            <a:endParaRPr lang="en-US" sz="1650" dirty="0">
              <a:latin typeface="Arial Black" panose="020B0A04020102020204" pitchFamily="34" charset="0"/>
            </a:endParaRPr>
          </a:p>
        </p:txBody>
      </p:sp>
      <p:sp>
        <p:nvSpPr>
          <p:cNvPr id="7" name="Text 5"/>
          <p:cNvSpPr/>
          <p:nvPr/>
        </p:nvSpPr>
        <p:spPr>
          <a:xfrm>
            <a:off x="173048" y="6366842"/>
            <a:ext cx="8078323" cy="945475"/>
          </a:xfrm>
          <a:prstGeom prst="rect">
            <a:avLst/>
          </a:prstGeom>
          <a:noFill/>
          <a:ln/>
        </p:spPr>
        <p:txBody>
          <a:bodyPr wrap="square" lIns="0" tIns="0" rIns="0" bIns="0" rtlCol="0" anchor="t"/>
          <a:lstStyle/>
          <a:p>
            <a:pPr marL="0" indent="0" algn="just">
              <a:lnSpc>
                <a:spcPts val="2450"/>
              </a:lnSpc>
              <a:buNone/>
            </a:pPr>
            <a:r>
              <a:rPr lang="ro-RO" sz="1650" dirty="0">
                <a:solidFill>
                  <a:srgbClr val="3D3838"/>
                </a:solidFill>
                <a:latin typeface="Arial Black" panose="020B0A04020102020204" pitchFamily="34" charset="0"/>
                <a:ea typeface="Source Sans 3" pitchFamily="34" charset="-122"/>
                <a:cs typeface="Source Sans 3" pitchFamily="34" charset="-120"/>
              </a:rPr>
              <a:t>    </a:t>
            </a:r>
            <a:r>
              <a:rPr lang="en-US" sz="1650" dirty="0" err="1">
                <a:solidFill>
                  <a:srgbClr val="3D3838"/>
                </a:solidFill>
                <a:latin typeface="Arial Black" panose="020B0A04020102020204" pitchFamily="34" charset="0"/>
                <a:ea typeface="Source Sans 3" pitchFamily="34" charset="-122"/>
                <a:cs typeface="Source Sans 3" pitchFamily="34" charset="-120"/>
              </a:rPr>
              <a:t>Această</a:t>
            </a:r>
            <a:r>
              <a:rPr lang="en-US" sz="1650" dirty="0">
                <a:solidFill>
                  <a:srgbClr val="3D3838"/>
                </a:solidFill>
                <a:latin typeface="Arial Black" panose="020B0A04020102020204" pitchFamily="34" charset="0"/>
                <a:ea typeface="Source Sans 3" pitchFamily="34" charset="-122"/>
                <a:cs typeface="Source Sans 3" pitchFamily="34" charset="-120"/>
              </a:rPr>
              <a:t> demonstrație vizuală nu doar confirmă validitatea teoremei, ci și subliniază frumusețea și simplitatea principiilor matematice, făcând-o una dintre cele mai apreciate și elegante demonstrații din istorie.</a:t>
            </a:r>
            <a:endParaRPr lang="en-US" sz="1650" dirty="0">
              <a:latin typeface="Arial Black" panose="020B0A04020102020204" pitchFamily="34" charset="0"/>
            </a:endParaRPr>
          </a:p>
        </p:txBody>
      </p:sp>
      <p:pic>
        <p:nvPicPr>
          <p:cNvPr id="10" name="Рисунок 9">
            <a:extLst>
              <a:ext uri="{FF2B5EF4-FFF2-40B4-BE49-F238E27FC236}">
                <a16:creationId xmlns:a16="http://schemas.microsoft.com/office/drawing/2014/main" id="{50106FAC-E7F6-5256-6DA1-7604CCE6D91E}"/>
              </a:ext>
            </a:extLst>
          </p:cNvPr>
          <p:cNvPicPr>
            <a:picLocks noChangeAspect="1"/>
          </p:cNvPicPr>
          <p:nvPr/>
        </p:nvPicPr>
        <p:blipFill>
          <a:blip r:embed="rId3"/>
          <a:stretch>
            <a:fillRect/>
          </a:stretch>
        </p:blipFill>
        <p:spPr>
          <a:xfrm>
            <a:off x="8601913" y="2309234"/>
            <a:ext cx="5968412" cy="50030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name="Slide 6">
    <p:spTree>
      <p:nvGrpSpPr>
        <p:cNvPr id="1" name=""/>
        <p:cNvGrpSpPr/>
        <p:nvPr/>
      </p:nvGrpSpPr>
      <p:grpSpPr>
        <a:xfrm>
          <a:off x="0" y="0"/>
          <a:ext cx="0" cy="0"/>
          <a:chOff x="0" y="0"/>
          <a:chExt cx="0" cy="0"/>
        </a:xfrm>
      </p:grpSpPr>
      <p:sp>
        <p:nvSpPr>
          <p:cNvPr id="2" name="Text 0"/>
          <p:cNvSpPr/>
          <p:nvPr/>
        </p:nvSpPr>
        <p:spPr>
          <a:xfrm>
            <a:off x="2304370" y="428038"/>
            <a:ext cx="9390817" cy="422791"/>
          </a:xfrm>
          <a:prstGeom prst="rect">
            <a:avLst/>
          </a:prstGeom>
          <a:noFill/>
          <a:ln/>
        </p:spPr>
        <p:txBody>
          <a:bodyPr wrap="none" lIns="0" tIns="0" rIns="0" bIns="0" rtlCol="0" anchor="t"/>
          <a:lstStyle/>
          <a:p>
            <a:pPr marL="0" indent="0" algn="l">
              <a:lnSpc>
                <a:spcPts val="3300"/>
              </a:lnSpc>
              <a:buNone/>
            </a:pPr>
            <a:r>
              <a:rPr lang="en-US" sz="2650" b="1" dirty="0" err="1">
                <a:solidFill>
                  <a:srgbClr val="C00000"/>
                </a:solidFill>
                <a:latin typeface="Arial Black" panose="020B0A04020102020204" pitchFamily="34" charset="0"/>
                <a:ea typeface="Montserrat Bold" pitchFamily="34" charset="-122"/>
                <a:cs typeface="Montserrat Bold" pitchFamily="34" charset="-120"/>
              </a:rPr>
              <a:t>Aplicație</a:t>
            </a:r>
            <a:r>
              <a:rPr lang="en-US" sz="2650" b="1" dirty="0">
                <a:solidFill>
                  <a:srgbClr val="C00000"/>
                </a:solidFill>
                <a:latin typeface="Arial Black" panose="020B0A04020102020204" pitchFamily="34" charset="0"/>
                <a:ea typeface="Montserrat Bold" pitchFamily="34" charset="-122"/>
                <a:cs typeface="Montserrat Bold" pitchFamily="34" charset="-120"/>
              </a:rPr>
              <a:t> </a:t>
            </a:r>
            <a:r>
              <a:rPr lang="ro-RO" sz="2650" b="1" dirty="0">
                <a:solidFill>
                  <a:srgbClr val="C00000"/>
                </a:solidFill>
                <a:latin typeface="Arial Black" panose="020B0A04020102020204" pitchFamily="34" charset="0"/>
                <a:ea typeface="Montserrat Bold" pitchFamily="34" charset="-122"/>
                <a:cs typeface="Montserrat Bold" pitchFamily="34" charset="-120"/>
              </a:rPr>
              <a:t>p</a:t>
            </a:r>
            <a:r>
              <a:rPr lang="en-US" sz="2650" b="1" dirty="0" err="1">
                <a:solidFill>
                  <a:srgbClr val="C00000"/>
                </a:solidFill>
                <a:latin typeface="Arial Black" panose="020B0A04020102020204" pitchFamily="34" charset="0"/>
                <a:ea typeface="Montserrat Bold" pitchFamily="34" charset="-122"/>
                <a:cs typeface="Montserrat Bold" pitchFamily="34" charset="-120"/>
              </a:rPr>
              <a:t>ractică</a:t>
            </a:r>
            <a:r>
              <a:rPr lang="en-US" sz="2650" b="1" dirty="0">
                <a:solidFill>
                  <a:srgbClr val="C00000"/>
                </a:solidFill>
                <a:latin typeface="Arial Black" panose="020B0A04020102020204" pitchFamily="34" charset="0"/>
                <a:ea typeface="Montserrat Bold" pitchFamily="34" charset="-122"/>
                <a:cs typeface="Montserrat Bold" pitchFamily="34" charset="-120"/>
              </a:rPr>
              <a:t>: </a:t>
            </a:r>
            <a:r>
              <a:rPr lang="en-US" sz="2650" b="1" dirty="0" err="1">
                <a:solidFill>
                  <a:srgbClr val="C00000"/>
                </a:solidFill>
                <a:latin typeface="Arial Black" panose="020B0A04020102020204" pitchFamily="34" charset="0"/>
                <a:ea typeface="Montserrat Bold" pitchFamily="34" charset="-122"/>
                <a:cs typeface="Montserrat Bold" pitchFamily="34" charset="-120"/>
              </a:rPr>
              <a:t>măsurarea</a:t>
            </a:r>
            <a:r>
              <a:rPr lang="en-US" sz="2650" b="1" dirty="0">
                <a:solidFill>
                  <a:srgbClr val="C00000"/>
                </a:solidFill>
                <a:latin typeface="Arial Black" panose="020B0A04020102020204" pitchFamily="34" charset="0"/>
                <a:ea typeface="Montserrat Bold" pitchFamily="34" charset="-122"/>
                <a:cs typeface="Montserrat Bold" pitchFamily="34" charset="-120"/>
              </a:rPr>
              <a:t> </a:t>
            </a:r>
            <a:r>
              <a:rPr lang="en-US" sz="2650" b="1" dirty="0" err="1">
                <a:solidFill>
                  <a:srgbClr val="C00000"/>
                </a:solidFill>
                <a:latin typeface="Arial Black" panose="020B0A04020102020204" pitchFamily="34" charset="0"/>
                <a:ea typeface="Montserrat Bold" pitchFamily="34" charset="-122"/>
                <a:cs typeface="Montserrat Bold" pitchFamily="34" charset="-120"/>
              </a:rPr>
              <a:t>distanțelor</a:t>
            </a:r>
            <a:r>
              <a:rPr lang="en-US" sz="2650" b="1" dirty="0">
                <a:solidFill>
                  <a:srgbClr val="C00000"/>
                </a:solidFill>
                <a:latin typeface="Arial Black" panose="020B0A04020102020204" pitchFamily="34" charset="0"/>
                <a:ea typeface="Montserrat Bold" pitchFamily="34" charset="-122"/>
                <a:cs typeface="Montserrat Bold" pitchFamily="34" charset="-120"/>
              </a:rPr>
              <a:t> </a:t>
            </a:r>
            <a:r>
              <a:rPr lang="en-US" sz="2650" b="1" dirty="0" err="1">
                <a:solidFill>
                  <a:srgbClr val="C00000"/>
                </a:solidFill>
                <a:latin typeface="Arial Black" panose="020B0A04020102020204" pitchFamily="34" charset="0"/>
                <a:ea typeface="Montserrat Bold" pitchFamily="34" charset="-122"/>
                <a:cs typeface="Montserrat Bold" pitchFamily="34" charset="-120"/>
              </a:rPr>
              <a:t>inaccesibile</a:t>
            </a:r>
            <a:endParaRPr lang="en-US" sz="2650" dirty="0">
              <a:solidFill>
                <a:srgbClr val="C00000"/>
              </a:solidFill>
              <a:latin typeface="Arial Black" panose="020B0A04020102020204" pitchFamily="34" charset="0"/>
            </a:endParaRPr>
          </a:p>
        </p:txBody>
      </p:sp>
      <p:sp>
        <p:nvSpPr>
          <p:cNvPr id="3" name="Text 1"/>
          <p:cNvSpPr/>
          <p:nvPr/>
        </p:nvSpPr>
        <p:spPr>
          <a:xfrm>
            <a:off x="595313" y="1129665"/>
            <a:ext cx="13439775" cy="223242"/>
          </a:xfrm>
          <a:prstGeom prst="rect">
            <a:avLst/>
          </a:prstGeom>
          <a:noFill/>
          <a:ln/>
        </p:spPr>
        <p:txBody>
          <a:bodyPr wrap="none" lIns="0" tIns="0" rIns="0" bIns="0" rtlCol="0" anchor="t"/>
          <a:lstStyle/>
          <a:p>
            <a:pPr marL="0" indent="0" algn="l">
              <a:lnSpc>
                <a:spcPts val="1750"/>
              </a:lnSpc>
              <a:buNone/>
            </a:pPr>
            <a:r>
              <a:rPr lang="en-US" sz="1150" dirty="0">
                <a:solidFill>
                  <a:srgbClr val="3D3838"/>
                </a:solidFill>
                <a:latin typeface="Arial Black" panose="020B0A04020102020204" pitchFamily="34" charset="0"/>
                <a:ea typeface="Source Sans 3" pitchFamily="34" charset="-122"/>
                <a:cs typeface="Source Sans 3" pitchFamily="34" charset="-120"/>
              </a:rPr>
              <a:t>Teorema lui Pitagora nu este doar un concept teoretic, ci un instrument esențial în numeroase domenii practice. Un exemplu elocvent este determinarea distanțelor care nu pot fi măsurate direct.</a:t>
            </a:r>
            <a:endParaRPr lang="en-US" sz="1150" dirty="0">
              <a:latin typeface="Arial Black" panose="020B0A04020102020204" pitchFamily="34" charset="0"/>
            </a:endParaRPr>
          </a:p>
        </p:txBody>
      </p:sp>
      <p:sp>
        <p:nvSpPr>
          <p:cNvPr id="4" name="Text 2"/>
          <p:cNvSpPr/>
          <p:nvPr/>
        </p:nvSpPr>
        <p:spPr>
          <a:xfrm>
            <a:off x="595313" y="1669137"/>
            <a:ext cx="4685586" cy="253722"/>
          </a:xfrm>
          <a:prstGeom prst="rect">
            <a:avLst/>
          </a:prstGeom>
          <a:noFill/>
          <a:ln/>
        </p:spPr>
        <p:txBody>
          <a:bodyPr wrap="none" lIns="0" tIns="0" rIns="0" bIns="0" rtlCol="0" anchor="t"/>
          <a:lstStyle/>
          <a:p>
            <a:pPr marL="0" indent="0" algn="l">
              <a:lnSpc>
                <a:spcPts val="1950"/>
              </a:lnSpc>
              <a:buNone/>
            </a:pPr>
            <a:r>
              <a:rPr lang="en-US" sz="1550" b="1" dirty="0">
                <a:solidFill>
                  <a:srgbClr val="000000"/>
                </a:solidFill>
                <a:latin typeface="Arial Black" panose="020B0A04020102020204" pitchFamily="34" charset="0"/>
                <a:ea typeface="Montserrat Bold" pitchFamily="34" charset="-122"/>
                <a:cs typeface="Montserrat Bold" pitchFamily="34" charset="-120"/>
              </a:rPr>
              <a:t>Exemplu: </a:t>
            </a:r>
            <a:r>
              <a:rPr lang="en-US" sz="1550" b="1" dirty="0" err="1">
                <a:solidFill>
                  <a:srgbClr val="000000"/>
                </a:solidFill>
                <a:latin typeface="Arial Black" panose="020B0A04020102020204" pitchFamily="34" charset="0"/>
                <a:ea typeface="Montserrat Bold" pitchFamily="34" charset="-122"/>
                <a:cs typeface="Montserrat Bold" pitchFamily="34" charset="-120"/>
              </a:rPr>
              <a:t>calculul</a:t>
            </a:r>
            <a:r>
              <a:rPr lang="en-US" sz="1550" b="1" dirty="0">
                <a:solidFill>
                  <a:srgbClr val="000000"/>
                </a:solidFill>
                <a:latin typeface="Arial Black" panose="020B0A04020102020204" pitchFamily="34" charset="0"/>
                <a:ea typeface="Montserrat Bold" pitchFamily="34" charset="-122"/>
                <a:cs typeface="Montserrat Bold" pitchFamily="34" charset="-120"/>
              </a:rPr>
              <a:t> </a:t>
            </a:r>
            <a:r>
              <a:rPr lang="en-US" sz="1550" b="1" dirty="0" err="1">
                <a:solidFill>
                  <a:srgbClr val="000000"/>
                </a:solidFill>
                <a:latin typeface="Arial Black" panose="020B0A04020102020204" pitchFamily="34" charset="0"/>
                <a:ea typeface="Montserrat Bold" pitchFamily="34" charset="-122"/>
                <a:cs typeface="Montserrat Bold" pitchFamily="34" charset="-120"/>
              </a:rPr>
              <a:t>lungimii</a:t>
            </a:r>
            <a:r>
              <a:rPr lang="en-US" sz="1550" b="1" dirty="0">
                <a:solidFill>
                  <a:srgbClr val="000000"/>
                </a:solidFill>
                <a:latin typeface="Arial Black" panose="020B0A04020102020204" pitchFamily="34" charset="0"/>
                <a:ea typeface="Montserrat Bold" pitchFamily="34" charset="-122"/>
                <a:cs typeface="Montserrat Bold" pitchFamily="34" charset="-120"/>
              </a:rPr>
              <a:t> </a:t>
            </a:r>
            <a:r>
              <a:rPr lang="en-US" sz="1550" b="1" dirty="0" err="1">
                <a:solidFill>
                  <a:srgbClr val="000000"/>
                </a:solidFill>
                <a:latin typeface="Arial Black" panose="020B0A04020102020204" pitchFamily="34" charset="0"/>
                <a:ea typeface="Montserrat Bold" pitchFamily="34" charset="-122"/>
                <a:cs typeface="Montserrat Bold" pitchFamily="34" charset="-120"/>
              </a:rPr>
              <a:t>cablului</a:t>
            </a:r>
            <a:r>
              <a:rPr lang="en-US" sz="1550" b="1" dirty="0">
                <a:solidFill>
                  <a:srgbClr val="000000"/>
                </a:solidFill>
                <a:latin typeface="Arial Black" panose="020B0A04020102020204" pitchFamily="34" charset="0"/>
                <a:ea typeface="Montserrat Bold" pitchFamily="34" charset="-122"/>
                <a:cs typeface="Montserrat Bold" pitchFamily="34" charset="-120"/>
              </a:rPr>
              <a:t> electric</a:t>
            </a:r>
            <a:endParaRPr lang="en-US" sz="1550" dirty="0">
              <a:latin typeface="Arial Black" panose="020B0A04020102020204" pitchFamily="34" charset="0"/>
            </a:endParaRPr>
          </a:p>
        </p:txBody>
      </p:sp>
      <p:sp>
        <p:nvSpPr>
          <p:cNvPr id="5" name="Text 3"/>
          <p:cNvSpPr/>
          <p:nvPr/>
        </p:nvSpPr>
        <p:spPr>
          <a:xfrm>
            <a:off x="595313" y="2071688"/>
            <a:ext cx="7228403" cy="892969"/>
          </a:xfrm>
          <a:prstGeom prst="rect">
            <a:avLst/>
          </a:prstGeom>
          <a:noFill/>
          <a:ln/>
        </p:spPr>
        <p:txBody>
          <a:bodyPr wrap="square" lIns="0" tIns="0" rIns="0" bIns="0" rtlCol="0" anchor="t"/>
          <a:lstStyle/>
          <a:p>
            <a:pPr marL="0" indent="0" algn="l">
              <a:lnSpc>
                <a:spcPts val="1750"/>
              </a:lnSpc>
              <a:buNone/>
            </a:pPr>
            <a:r>
              <a:rPr lang="en-US" sz="1150" dirty="0">
                <a:solidFill>
                  <a:srgbClr val="3D3838"/>
                </a:solidFill>
                <a:latin typeface="Arial Black" panose="020B0A04020102020204" pitchFamily="34" charset="0"/>
                <a:ea typeface="Source Sans 3" pitchFamily="34" charset="-122"/>
                <a:cs typeface="Source Sans 3" pitchFamily="34" charset="-120"/>
              </a:rPr>
              <a:t>Imaginați-vă că doriți să instalați un cablu electric între două prize aflate pe pereți perpendiculari ai unei camere. Să presupunem că prima priză este la 6 metri de colț, iar a doua priză este la 8 metri de același colț, pe peretele adiacent. Aceste două distanțe reprezintă catetele unui triunghi dreptunghic, iar lungimea cablului necesar între prize este ipotenuza.</a:t>
            </a:r>
            <a:endParaRPr lang="en-US" sz="1150" dirty="0">
              <a:latin typeface="Arial Black" panose="020B0A04020102020204" pitchFamily="34" charset="0"/>
            </a:endParaRPr>
          </a:p>
        </p:txBody>
      </p:sp>
      <p:sp>
        <p:nvSpPr>
          <p:cNvPr id="6" name="Shape 4"/>
          <p:cNvSpPr/>
          <p:nvPr/>
        </p:nvSpPr>
        <p:spPr>
          <a:xfrm>
            <a:off x="595313" y="3132058"/>
            <a:ext cx="7228403" cy="3187065"/>
          </a:xfrm>
          <a:prstGeom prst="roundRect">
            <a:avLst>
              <a:gd name="adj" fmla="val 700"/>
            </a:avLst>
          </a:prstGeom>
          <a:solidFill>
            <a:srgbClr val="B6D6FC"/>
          </a:solidFill>
          <a:ln/>
        </p:spPr>
      </p:sp>
      <p:pic>
        <p:nvPicPr>
          <p:cNvPr id="7" name="Image 0" descr="preencoded.png"/>
          <p:cNvPicPr>
            <a:picLocks noChangeAspect="1"/>
          </p:cNvPicPr>
          <p:nvPr/>
        </p:nvPicPr>
        <p:blipFill>
          <a:blip r:embed="rId3"/>
          <a:stretch>
            <a:fillRect/>
          </a:stretch>
        </p:blipFill>
        <p:spPr>
          <a:xfrm>
            <a:off x="744141" y="3330059"/>
            <a:ext cx="211336" cy="169069"/>
          </a:xfrm>
          <a:prstGeom prst="rect">
            <a:avLst/>
          </a:prstGeom>
        </p:spPr>
      </p:pic>
      <p:sp>
        <p:nvSpPr>
          <p:cNvPr id="8" name="Text 5"/>
          <p:cNvSpPr/>
          <p:nvPr/>
        </p:nvSpPr>
        <p:spPr>
          <a:xfrm>
            <a:off x="1104305" y="3318034"/>
            <a:ext cx="1691164" cy="211336"/>
          </a:xfrm>
          <a:prstGeom prst="rect">
            <a:avLst/>
          </a:prstGeom>
          <a:noFill/>
          <a:ln/>
        </p:spPr>
        <p:txBody>
          <a:bodyPr wrap="none" lIns="0" tIns="0" rIns="0" bIns="0" rtlCol="0" anchor="t"/>
          <a:lstStyle/>
          <a:p>
            <a:pPr marL="0" indent="0" algn="l">
              <a:lnSpc>
                <a:spcPts val="1650"/>
              </a:lnSpc>
              <a:buNone/>
            </a:pPr>
            <a:r>
              <a:rPr lang="en-US" sz="1300" b="1" dirty="0">
                <a:solidFill>
                  <a:srgbClr val="000000"/>
                </a:solidFill>
                <a:latin typeface="Arial Black" panose="020B0A04020102020204" pitchFamily="34" charset="0"/>
                <a:ea typeface="Montserrat Bold" pitchFamily="34" charset="-122"/>
                <a:cs typeface="Montserrat Bold" pitchFamily="34" charset="-120"/>
              </a:rPr>
              <a:t>Calculul:</a:t>
            </a:r>
            <a:endParaRPr lang="en-US" sz="1300" dirty="0">
              <a:latin typeface="Arial Black" panose="020B0A04020102020204" pitchFamily="34" charset="0"/>
            </a:endParaRPr>
          </a:p>
        </p:txBody>
      </p:sp>
      <p:sp>
        <p:nvSpPr>
          <p:cNvPr id="9" name="Text 6"/>
          <p:cNvSpPr/>
          <p:nvPr/>
        </p:nvSpPr>
        <p:spPr>
          <a:xfrm>
            <a:off x="1104305" y="3678198"/>
            <a:ext cx="6570583" cy="223242"/>
          </a:xfrm>
          <a:prstGeom prst="rect">
            <a:avLst/>
          </a:prstGeom>
          <a:noFill/>
          <a:ln/>
        </p:spPr>
        <p:txBody>
          <a:bodyPr wrap="none" lIns="0" tIns="0" rIns="0" bIns="0" rtlCol="0" anchor="t"/>
          <a:lstStyle/>
          <a:p>
            <a:pPr marL="0" indent="0" algn="l">
              <a:lnSpc>
                <a:spcPts val="1750"/>
              </a:lnSpc>
              <a:buNone/>
            </a:pPr>
            <a:r>
              <a:rPr lang="en-US" sz="1150" dirty="0">
                <a:solidFill>
                  <a:srgbClr val="000000"/>
                </a:solidFill>
                <a:latin typeface="Arial Black" panose="020B0A04020102020204" pitchFamily="34" charset="0"/>
                <a:ea typeface="Source Sans 3" pitchFamily="34" charset="-122"/>
                <a:cs typeface="Source Sans 3" pitchFamily="34" charset="-120"/>
              </a:rPr>
              <a:t>Conform formulei \( c^2 = a^2 + b^2 \):</a:t>
            </a:r>
            <a:endParaRPr lang="en-US" sz="1150" dirty="0">
              <a:latin typeface="Arial Black" panose="020B0A04020102020204" pitchFamily="34" charset="0"/>
            </a:endParaRPr>
          </a:p>
        </p:txBody>
      </p:sp>
      <p:sp>
        <p:nvSpPr>
          <p:cNvPr id="10" name="Text 7"/>
          <p:cNvSpPr/>
          <p:nvPr/>
        </p:nvSpPr>
        <p:spPr>
          <a:xfrm>
            <a:off x="1104305" y="4089797"/>
            <a:ext cx="6570583" cy="258366"/>
          </a:xfrm>
          <a:prstGeom prst="rect">
            <a:avLst/>
          </a:prstGeom>
          <a:noFill/>
          <a:ln/>
        </p:spPr>
        <p:txBody>
          <a:bodyPr wrap="none" lIns="0" tIns="0" rIns="0" bIns="0" rtlCol="0" anchor="t"/>
          <a:lstStyle/>
          <a:p>
            <a:pPr marL="0" indent="0" algn="l">
              <a:lnSpc>
                <a:spcPts val="1950"/>
              </a:lnSpc>
              <a:buNone/>
            </a:pPr>
            <a:endParaRPr lang="en-US" sz="1300" dirty="0">
              <a:latin typeface="Arial Black" panose="020B0A04020102020204" pitchFamily="34" charset="0"/>
            </a:endParaRPr>
          </a:p>
        </p:txBody>
      </p:sp>
      <p:pic>
        <p:nvPicPr>
          <p:cNvPr id="11" name="Image 1" descr="preencoded.png"/>
          <p:cNvPicPr>
            <a:picLocks noChangeAspect="1"/>
          </p:cNvPicPr>
          <p:nvPr/>
        </p:nvPicPr>
        <p:blipFill>
          <a:blip r:embed="rId4"/>
          <a:stretch>
            <a:fillRect/>
          </a:stretch>
        </p:blipFill>
        <p:spPr>
          <a:xfrm>
            <a:off x="1104305" y="4089797"/>
            <a:ext cx="6570583" cy="258366"/>
          </a:xfrm>
          <a:prstGeom prst="rect">
            <a:avLst/>
          </a:prstGeom>
        </p:spPr>
      </p:pic>
      <p:sp>
        <p:nvSpPr>
          <p:cNvPr id="12" name="Text 8"/>
          <p:cNvSpPr/>
          <p:nvPr/>
        </p:nvSpPr>
        <p:spPr>
          <a:xfrm>
            <a:off x="1104305" y="4536519"/>
            <a:ext cx="6570583" cy="258366"/>
          </a:xfrm>
          <a:prstGeom prst="rect">
            <a:avLst/>
          </a:prstGeom>
          <a:noFill/>
          <a:ln/>
        </p:spPr>
        <p:txBody>
          <a:bodyPr wrap="none" lIns="0" tIns="0" rIns="0" bIns="0" rtlCol="0" anchor="t"/>
          <a:lstStyle/>
          <a:p>
            <a:pPr marL="0" indent="0" algn="l">
              <a:lnSpc>
                <a:spcPts val="1950"/>
              </a:lnSpc>
              <a:buNone/>
            </a:pPr>
            <a:endParaRPr lang="en-US" sz="1300" dirty="0">
              <a:latin typeface="Arial Black" panose="020B0A04020102020204" pitchFamily="34" charset="0"/>
            </a:endParaRPr>
          </a:p>
        </p:txBody>
      </p:sp>
      <p:pic>
        <p:nvPicPr>
          <p:cNvPr id="13" name="Image 2" descr="preencoded.png"/>
          <p:cNvPicPr>
            <a:picLocks noChangeAspect="1"/>
          </p:cNvPicPr>
          <p:nvPr/>
        </p:nvPicPr>
        <p:blipFill>
          <a:blip r:embed="rId5"/>
          <a:stretch>
            <a:fillRect/>
          </a:stretch>
        </p:blipFill>
        <p:spPr>
          <a:xfrm>
            <a:off x="1104305" y="4536519"/>
            <a:ext cx="6570583" cy="258366"/>
          </a:xfrm>
          <a:prstGeom prst="rect">
            <a:avLst/>
          </a:prstGeom>
        </p:spPr>
      </p:pic>
      <p:sp>
        <p:nvSpPr>
          <p:cNvPr id="14" name="Text 9"/>
          <p:cNvSpPr/>
          <p:nvPr/>
        </p:nvSpPr>
        <p:spPr>
          <a:xfrm>
            <a:off x="1104305" y="4983242"/>
            <a:ext cx="6570583" cy="258366"/>
          </a:xfrm>
          <a:prstGeom prst="rect">
            <a:avLst/>
          </a:prstGeom>
          <a:noFill/>
          <a:ln/>
        </p:spPr>
        <p:txBody>
          <a:bodyPr wrap="none" lIns="0" tIns="0" rIns="0" bIns="0" rtlCol="0" anchor="t"/>
          <a:lstStyle/>
          <a:p>
            <a:pPr marL="0" indent="0" algn="l">
              <a:lnSpc>
                <a:spcPts val="1950"/>
              </a:lnSpc>
              <a:buNone/>
            </a:pPr>
            <a:endParaRPr lang="en-US" sz="1300" dirty="0">
              <a:latin typeface="Arial Black" panose="020B0A04020102020204" pitchFamily="34" charset="0"/>
            </a:endParaRPr>
          </a:p>
        </p:txBody>
      </p:sp>
      <p:pic>
        <p:nvPicPr>
          <p:cNvPr id="15" name="Image 3" descr="preencoded.png"/>
          <p:cNvPicPr>
            <a:picLocks noChangeAspect="1"/>
          </p:cNvPicPr>
          <p:nvPr/>
        </p:nvPicPr>
        <p:blipFill>
          <a:blip r:embed="rId6"/>
          <a:stretch>
            <a:fillRect/>
          </a:stretch>
        </p:blipFill>
        <p:spPr>
          <a:xfrm>
            <a:off x="1104305" y="4983242"/>
            <a:ext cx="6570583" cy="258366"/>
          </a:xfrm>
          <a:prstGeom prst="rect">
            <a:avLst/>
          </a:prstGeom>
        </p:spPr>
      </p:pic>
      <p:sp>
        <p:nvSpPr>
          <p:cNvPr id="16" name="Text 10"/>
          <p:cNvSpPr/>
          <p:nvPr/>
        </p:nvSpPr>
        <p:spPr>
          <a:xfrm>
            <a:off x="1104305" y="5429964"/>
            <a:ext cx="6570583" cy="269200"/>
          </a:xfrm>
          <a:prstGeom prst="rect">
            <a:avLst/>
          </a:prstGeom>
          <a:noFill/>
          <a:ln/>
        </p:spPr>
        <p:txBody>
          <a:bodyPr wrap="none" lIns="0" tIns="0" rIns="0" bIns="0" rtlCol="0" anchor="t"/>
          <a:lstStyle/>
          <a:p>
            <a:pPr marL="0" indent="0" algn="l">
              <a:lnSpc>
                <a:spcPts val="1950"/>
              </a:lnSpc>
              <a:buNone/>
            </a:pPr>
            <a:endParaRPr lang="en-US" sz="1300" dirty="0">
              <a:latin typeface="Arial Black" panose="020B0A04020102020204" pitchFamily="34" charset="0"/>
            </a:endParaRPr>
          </a:p>
        </p:txBody>
      </p:sp>
      <p:pic>
        <p:nvPicPr>
          <p:cNvPr id="17" name="Image 4" descr="preencoded.png"/>
          <p:cNvPicPr>
            <a:picLocks noChangeAspect="1"/>
          </p:cNvPicPr>
          <p:nvPr/>
        </p:nvPicPr>
        <p:blipFill>
          <a:blip r:embed="rId7"/>
          <a:stretch>
            <a:fillRect/>
          </a:stretch>
        </p:blipFill>
        <p:spPr>
          <a:xfrm>
            <a:off x="1104305" y="5429964"/>
            <a:ext cx="6570583" cy="269200"/>
          </a:xfrm>
          <a:prstGeom prst="rect">
            <a:avLst/>
          </a:prstGeom>
        </p:spPr>
      </p:pic>
      <p:sp>
        <p:nvSpPr>
          <p:cNvPr id="18" name="Text 11"/>
          <p:cNvSpPr/>
          <p:nvPr/>
        </p:nvSpPr>
        <p:spPr>
          <a:xfrm>
            <a:off x="1104305" y="5887522"/>
            <a:ext cx="6570583" cy="223242"/>
          </a:xfrm>
          <a:prstGeom prst="rect">
            <a:avLst/>
          </a:prstGeom>
          <a:noFill/>
          <a:ln/>
        </p:spPr>
        <p:txBody>
          <a:bodyPr wrap="none" lIns="0" tIns="0" rIns="0" bIns="0" rtlCol="0" anchor="t"/>
          <a:lstStyle/>
          <a:p>
            <a:pPr marL="0" indent="0" algn="l">
              <a:lnSpc>
                <a:spcPts val="1750"/>
              </a:lnSpc>
              <a:buNone/>
            </a:pPr>
            <a:r>
              <a:rPr lang="en-US" sz="1150" dirty="0">
                <a:solidFill>
                  <a:srgbClr val="000000"/>
                </a:solidFill>
                <a:latin typeface="Arial Black" panose="020B0A04020102020204" pitchFamily="34" charset="0"/>
                <a:ea typeface="Source Sans 3" pitchFamily="34" charset="-122"/>
                <a:cs typeface="Source Sans 3" pitchFamily="34" charset="-120"/>
              </a:rPr>
              <a:t>Veți avea nevoie de 10 metri de cablu electric.</a:t>
            </a:r>
            <a:endParaRPr lang="en-US" sz="1150" dirty="0">
              <a:latin typeface="Arial Black" panose="020B0A04020102020204" pitchFamily="34" charset="0"/>
            </a:endParaRPr>
          </a:p>
        </p:txBody>
      </p:sp>
      <p:pic>
        <p:nvPicPr>
          <p:cNvPr id="19" name="Image 5" descr="preencoded.png"/>
          <p:cNvPicPr>
            <a:picLocks noChangeAspect="1"/>
          </p:cNvPicPr>
          <p:nvPr/>
        </p:nvPicPr>
        <p:blipFill>
          <a:blip r:embed="rId8"/>
          <a:stretch>
            <a:fillRect/>
          </a:stretch>
        </p:blipFill>
        <p:spPr>
          <a:xfrm>
            <a:off x="8194477" y="1687711"/>
            <a:ext cx="5848112" cy="5848112"/>
          </a:xfrm>
          <a:prstGeom prst="rect">
            <a:avLst/>
          </a:prstGeom>
        </p:spPr>
      </p:pic>
      <p:sp>
        <p:nvSpPr>
          <p:cNvPr id="20" name="Text 12"/>
          <p:cNvSpPr/>
          <p:nvPr/>
        </p:nvSpPr>
        <p:spPr>
          <a:xfrm>
            <a:off x="629298" y="7373898"/>
            <a:ext cx="13439775" cy="446484"/>
          </a:xfrm>
          <a:prstGeom prst="rect">
            <a:avLst/>
          </a:prstGeom>
          <a:noFill/>
          <a:ln/>
        </p:spPr>
        <p:txBody>
          <a:bodyPr wrap="square" lIns="0" tIns="0" rIns="0" bIns="0" rtlCol="0" anchor="t"/>
          <a:lstStyle/>
          <a:p>
            <a:pPr marL="0" indent="0" algn="l">
              <a:lnSpc>
                <a:spcPts val="1750"/>
              </a:lnSpc>
              <a:buNone/>
            </a:pPr>
            <a:r>
              <a:rPr lang="en-US" sz="1150" b="1" dirty="0">
                <a:solidFill>
                  <a:srgbClr val="3D3838"/>
                </a:solidFill>
                <a:latin typeface="Arial Black" panose="020B0A04020102020204" pitchFamily="34" charset="0"/>
                <a:ea typeface="Source Sans 3" pitchFamily="34" charset="-122"/>
                <a:cs typeface="Source Sans 3" pitchFamily="34" charset="-120"/>
              </a:rPr>
              <a:t>Utilizări diverse:</a:t>
            </a:r>
            <a:r>
              <a:rPr lang="en-US" sz="1150" dirty="0">
                <a:solidFill>
                  <a:srgbClr val="3D3838"/>
                </a:solidFill>
                <a:latin typeface="Arial Black" panose="020B0A04020102020204" pitchFamily="34" charset="0"/>
                <a:ea typeface="Source Sans 3" pitchFamily="34" charset="-122"/>
                <a:cs typeface="Source Sans 3" pitchFamily="34" charset="-120"/>
              </a:rPr>
              <a:t> De la determinarea pantei unui acoperiș sau a înălțimii unui copac, la navigarea navelor și avioanelor, la calcularea distanțelor pe o hartă sau la proiectarea diagonalelor ecranelor (TV, monitoare), Teorema lui Pitagora este o constantă în arsenalul inginerilor, arhitecților și chiar al navigatorilor, demonstrându-și versatilitatea și relevanța continuă.</a:t>
            </a:r>
            <a:endParaRPr lang="en-US" sz="1150" dirty="0">
              <a:latin typeface="Arial Black" panose="020B0A04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name="Slide 7">
    <p:spTree>
      <p:nvGrpSpPr>
        <p:cNvPr id="1" name=""/>
        <p:cNvGrpSpPr/>
        <p:nvPr/>
      </p:nvGrpSpPr>
      <p:grpSpPr>
        <a:xfrm>
          <a:off x="0" y="0"/>
          <a:ext cx="0" cy="0"/>
          <a:chOff x="0" y="0"/>
          <a:chExt cx="0" cy="0"/>
        </a:xfrm>
      </p:grpSpPr>
      <p:sp>
        <p:nvSpPr>
          <p:cNvPr id="2" name="Text 0"/>
          <p:cNvSpPr/>
          <p:nvPr/>
        </p:nvSpPr>
        <p:spPr>
          <a:xfrm>
            <a:off x="863798" y="500479"/>
            <a:ext cx="12096155" cy="613529"/>
          </a:xfrm>
          <a:prstGeom prst="rect">
            <a:avLst/>
          </a:prstGeom>
          <a:noFill/>
          <a:ln/>
        </p:spPr>
        <p:txBody>
          <a:bodyPr wrap="none" lIns="0" tIns="0" rIns="0" bIns="0" rtlCol="0" anchor="t"/>
          <a:lstStyle/>
          <a:p>
            <a:pPr marL="0" indent="0" algn="ctr">
              <a:lnSpc>
                <a:spcPts val="4800"/>
              </a:lnSpc>
              <a:buNone/>
            </a:pPr>
            <a:r>
              <a:rPr lang="en-US" sz="3850" b="1" dirty="0" err="1">
                <a:solidFill>
                  <a:srgbClr val="C00000"/>
                </a:solidFill>
                <a:latin typeface="Montserrat Bold" pitchFamily="34" charset="0"/>
                <a:ea typeface="Montserrat Bold" pitchFamily="34" charset="-122"/>
                <a:cs typeface="Montserrat Bold" pitchFamily="34" charset="-120"/>
              </a:rPr>
              <a:t>Tripletele</a:t>
            </a:r>
            <a:r>
              <a:rPr lang="en-US" sz="3850" b="1" dirty="0">
                <a:solidFill>
                  <a:srgbClr val="C00000"/>
                </a:solidFill>
                <a:latin typeface="Montserrat Bold" pitchFamily="34" charset="0"/>
                <a:ea typeface="Montserrat Bold" pitchFamily="34" charset="-122"/>
                <a:cs typeface="Montserrat Bold" pitchFamily="34" charset="-120"/>
              </a:rPr>
              <a:t> </a:t>
            </a:r>
            <a:r>
              <a:rPr lang="ro-RO" sz="3850" b="1" dirty="0">
                <a:solidFill>
                  <a:srgbClr val="C00000"/>
                </a:solidFill>
                <a:latin typeface="Montserrat Bold" pitchFamily="34" charset="0"/>
                <a:ea typeface="Montserrat Bold" pitchFamily="34" charset="-122"/>
                <a:cs typeface="Montserrat Bold" pitchFamily="34" charset="-120"/>
              </a:rPr>
              <a:t>p</a:t>
            </a:r>
            <a:r>
              <a:rPr lang="en-US" sz="3850" b="1" dirty="0" err="1">
                <a:solidFill>
                  <a:srgbClr val="C00000"/>
                </a:solidFill>
                <a:latin typeface="Montserrat Bold" pitchFamily="34" charset="0"/>
                <a:ea typeface="Montserrat Bold" pitchFamily="34" charset="-122"/>
                <a:cs typeface="Montserrat Bold" pitchFamily="34" charset="-120"/>
              </a:rPr>
              <a:t>itagoreice</a:t>
            </a:r>
            <a:r>
              <a:rPr lang="en-US" sz="3850" b="1" dirty="0">
                <a:solidFill>
                  <a:srgbClr val="C00000"/>
                </a:solidFill>
                <a:latin typeface="Montserrat Bold" pitchFamily="34" charset="0"/>
                <a:ea typeface="Montserrat Bold" pitchFamily="34" charset="-122"/>
                <a:cs typeface="Montserrat Bold" pitchFamily="34" charset="-120"/>
              </a:rPr>
              <a:t>: </a:t>
            </a:r>
            <a:r>
              <a:rPr lang="en-US" sz="3850" b="1" dirty="0" err="1">
                <a:solidFill>
                  <a:srgbClr val="C00000"/>
                </a:solidFill>
                <a:latin typeface="Montserrat Bold" pitchFamily="34" charset="0"/>
                <a:ea typeface="Montserrat Bold" pitchFamily="34" charset="-122"/>
                <a:cs typeface="Montserrat Bold" pitchFamily="34" charset="-120"/>
              </a:rPr>
              <a:t>magia</a:t>
            </a:r>
            <a:r>
              <a:rPr lang="en-US" sz="3850" b="1" dirty="0">
                <a:solidFill>
                  <a:srgbClr val="C00000"/>
                </a:solidFill>
                <a:latin typeface="Montserrat Bold" pitchFamily="34" charset="0"/>
                <a:ea typeface="Montserrat Bold" pitchFamily="34" charset="-122"/>
                <a:cs typeface="Montserrat Bold" pitchFamily="34" charset="-120"/>
              </a:rPr>
              <a:t> </a:t>
            </a:r>
            <a:r>
              <a:rPr lang="en-US" sz="3850" b="1" dirty="0" err="1">
                <a:solidFill>
                  <a:srgbClr val="C00000"/>
                </a:solidFill>
                <a:latin typeface="Montserrat Bold" pitchFamily="34" charset="0"/>
                <a:ea typeface="Montserrat Bold" pitchFamily="34" charset="-122"/>
                <a:cs typeface="Montserrat Bold" pitchFamily="34" charset="-120"/>
              </a:rPr>
              <a:t>numerelor</a:t>
            </a:r>
            <a:r>
              <a:rPr lang="en-US" sz="3850" b="1" dirty="0">
                <a:solidFill>
                  <a:srgbClr val="C00000"/>
                </a:solidFill>
                <a:latin typeface="Montserrat Bold" pitchFamily="34" charset="0"/>
                <a:ea typeface="Montserrat Bold" pitchFamily="34" charset="-122"/>
                <a:cs typeface="Montserrat Bold" pitchFamily="34" charset="-120"/>
              </a:rPr>
              <a:t> </a:t>
            </a:r>
            <a:r>
              <a:rPr lang="en-US" sz="3850" b="1" dirty="0" err="1">
                <a:solidFill>
                  <a:srgbClr val="C00000"/>
                </a:solidFill>
                <a:latin typeface="Montserrat Bold" pitchFamily="34" charset="0"/>
                <a:ea typeface="Montserrat Bold" pitchFamily="34" charset="-122"/>
                <a:cs typeface="Montserrat Bold" pitchFamily="34" charset="-120"/>
              </a:rPr>
              <a:t>întregi</a:t>
            </a:r>
            <a:endParaRPr lang="en-US" sz="3850" dirty="0">
              <a:solidFill>
                <a:srgbClr val="C00000"/>
              </a:solidFill>
            </a:endParaRPr>
          </a:p>
        </p:txBody>
      </p:sp>
      <p:sp>
        <p:nvSpPr>
          <p:cNvPr id="3" name="Text 1"/>
          <p:cNvSpPr/>
          <p:nvPr/>
        </p:nvSpPr>
        <p:spPr>
          <a:xfrm>
            <a:off x="934555" y="1363921"/>
            <a:ext cx="12902803" cy="647938"/>
          </a:xfrm>
          <a:prstGeom prst="rect">
            <a:avLst/>
          </a:prstGeom>
          <a:noFill/>
          <a:ln/>
        </p:spPr>
        <p:txBody>
          <a:bodyPr wrap="square" lIns="0" tIns="0" rIns="0" bIns="0" rtlCol="0" anchor="t"/>
          <a:lstStyle/>
          <a:p>
            <a:pPr marL="0" indent="0" algn="just">
              <a:lnSpc>
                <a:spcPts val="2550"/>
              </a:lnSpc>
              <a:buNone/>
            </a:pPr>
            <a:r>
              <a:rPr lang="ro-RO" sz="1700" dirty="0">
                <a:solidFill>
                  <a:srgbClr val="3D3838"/>
                </a:solidFill>
                <a:latin typeface="Arial Black" panose="020B0A04020102020204" pitchFamily="34" charset="0"/>
                <a:ea typeface="Source Sans 3" pitchFamily="34" charset="-122"/>
                <a:cs typeface="Source Sans 3" pitchFamily="34" charset="-120"/>
              </a:rPr>
              <a:t>     </a:t>
            </a:r>
            <a:r>
              <a:rPr lang="en-US" sz="1700" dirty="0">
                <a:solidFill>
                  <a:srgbClr val="3D3838"/>
                </a:solidFill>
                <a:latin typeface="Arial Black" panose="020B0A04020102020204" pitchFamily="34" charset="0"/>
                <a:ea typeface="Source Sans 3" pitchFamily="34" charset="-122"/>
                <a:cs typeface="Source Sans 3" pitchFamily="34" charset="-120"/>
              </a:rPr>
              <a:t>O categorie specială de soluții ale Teoremei lui Pitagora sunt </a:t>
            </a:r>
            <a:r>
              <a:rPr lang="en-US" sz="1700" b="1" dirty="0">
                <a:solidFill>
                  <a:srgbClr val="3D3838"/>
                </a:solidFill>
                <a:latin typeface="Arial Black" panose="020B0A04020102020204" pitchFamily="34" charset="0"/>
                <a:ea typeface="Source Sans 3" pitchFamily="34" charset="-122"/>
                <a:cs typeface="Source Sans 3" pitchFamily="34" charset="-120"/>
              </a:rPr>
              <a:t>tripletele pitagoreice</a:t>
            </a:r>
            <a:r>
              <a:rPr lang="en-US" sz="1700" dirty="0">
                <a:solidFill>
                  <a:srgbClr val="3D3838"/>
                </a:solidFill>
                <a:latin typeface="Arial Black" panose="020B0A04020102020204" pitchFamily="34" charset="0"/>
                <a:ea typeface="Source Sans 3" pitchFamily="34" charset="-122"/>
                <a:cs typeface="Source Sans 3" pitchFamily="34" charset="-120"/>
              </a:rPr>
              <a:t>, seturi de trei numere întregi pozitive \( (a, b, c) \) care satisfac relația \( a^2 + b^2 = c^2 \). Acestea sunt remarcabile prin frumusețea lor numerică și prin aplicațiile istorice.</a:t>
            </a:r>
            <a:endParaRPr lang="en-US" sz="1700" dirty="0">
              <a:latin typeface="Arial Black" panose="020B0A04020102020204" pitchFamily="34" charset="0"/>
            </a:endParaRPr>
          </a:p>
        </p:txBody>
      </p:sp>
      <p:sp>
        <p:nvSpPr>
          <p:cNvPr id="4" name="Shape 2"/>
          <p:cNvSpPr/>
          <p:nvPr/>
        </p:nvSpPr>
        <p:spPr>
          <a:xfrm>
            <a:off x="863798" y="3069550"/>
            <a:ext cx="4156948" cy="2811780"/>
          </a:xfrm>
          <a:prstGeom prst="roundRect">
            <a:avLst>
              <a:gd name="adj" fmla="val 1152"/>
            </a:avLst>
          </a:prstGeom>
          <a:solidFill>
            <a:srgbClr val="2D2E34"/>
          </a:solidFill>
          <a:ln/>
        </p:spPr>
      </p:sp>
      <p:sp>
        <p:nvSpPr>
          <p:cNvPr id="5" name="Text 3"/>
          <p:cNvSpPr/>
          <p:nvPr/>
        </p:nvSpPr>
        <p:spPr>
          <a:xfrm>
            <a:off x="1079659" y="3285411"/>
            <a:ext cx="3061692" cy="306705"/>
          </a:xfrm>
          <a:prstGeom prst="rect">
            <a:avLst/>
          </a:prstGeom>
          <a:noFill/>
          <a:ln/>
        </p:spPr>
        <p:txBody>
          <a:bodyPr wrap="none" lIns="0" tIns="0" rIns="0" bIns="0" rtlCol="0" anchor="t"/>
          <a:lstStyle/>
          <a:p>
            <a:pPr marL="0" indent="0" algn="l">
              <a:lnSpc>
                <a:spcPts val="2400"/>
              </a:lnSpc>
              <a:buNone/>
            </a:pPr>
            <a:r>
              <a:rPr lang="en-US" sz="1900" b="1" dirty="0">
                <a:solidFill>
                  <a:srgbClr val="FFFFFF"/>
                </a:solidFill>
                <a:latin typeface="Montserrat Bold" pitchFamily="34" charset="0"/>
                <a:ea typeface="Montserrat Bold" pitchFamily="34" charset="-122"/>
                <a:cs typeface="Montserrat Bold" pitchFamily="34" charset="-120"/>
              </a:rPr>
              <a:t>Definiție și Semnificație</a:t>
            </a:r>
            <a:endParaRPr lang="en-US" sz="1900" dirty="0"/>
          </a:p>
        </p:txBody>
      </p:sp>
      <p:sp>
        <p:nvSpPr>
          <p:cNvPr id="6" name="Text 4"/>
          <p:cNvSpPr/>
          <p:nvPr/>
        </p:nvSpPr>
        <p:spPr>
          <a:xfrm>
            <a:off x="1079659" y="3721656"/>
            <a:ext cx="3725228" cy="1943814"/>
          </a:xfrm>
          <a:prstGeom prst="rect">
            <a:avLst/>
          </a:prstGeom>
          <a:noFill/>
          <a:ln/>
        </p:spPr>
        <p:txBody>
          <a:bodyPr wrap="square" lIns="0" tIns="0" rIns="0" bIns="0" rtlCol="0" anchor="t"/>
          <a:lstStyle/>
          <a:p>
            <a:pPr marL="0" indent="0" algn="l">
              <a:lnSpc>
                <a:spcPts val="2550"/>
              </a:lnSpc>
              <a:buNone/>
            </a:pPr>
            <a:r>
              <a:rPr lang="en-US" sz="1700" dirty="0">
                <a:solidFill>
                  <a:srgbClr val="FFFFFF"/>
                </a:solidFill>
                <a:latin typeface="Source Sans 3" pitchFamily="34" charset="0"/>
                <a:ea typeface="Source Sans 3" pitchFamily="34" charset="-122"/>
                <a:cs typeface="Source Sans 3" pitchFamily="34" charset="-120"/>
              </a:rPr>
              <a:t>Un triplet pitagoreic este format din trei numere întregi care pot reprezenta lungimile laturilor unui triunghi dreptunghic. Ele sunt esențiale pentru că permit construcții precise fără instrumente complicate de măsură.</a:t>
            </a:r>
            <a:endParaRPr lang="en-US" sz="1700" dirty="0"/>
          </a:p>
        </p:txBody>
      </p:sp>
      <p:sp>
        <p:nvSpPr>
          <p:cNvPr id="7" name="Shape 5"/>
          <p:cNvSpPr/>
          <p:nvPr/>
        </p:nvSpPr>
        <p:spPr>
          <a:xfrm>
            <a:off x="5236607" y="3069550"/>
            <a:ext cx="4157067" cy="2811780"/>
          </a:xfrm>
          <a:prstGeom prst="roundRect">
            <a:avLst>
              <a:gd name="adj" fmla="val 1152"/>
            </a:avLst>
          </a:prstGeom>
          <a:solidFill>
            <a:srgbClr val="2D2E34"/>
          </a:solidFill>
          <a:ln/>
        </p:spPr>
      </p:sp>
      <p:sp>
        <p:nvSpPr>
          <p:cNvPr id="8" name="Text 6"/>
          <p:cNvSpPr/>
          <p:nvPr/>
        </p:nvSpPr>
        <p:spPr>
          <a:xfrm>
            <a:off x="5452467" y="3285411"/>
            <a:ext cx="3485555" cy="306705"/>
          </a:xfrm>
          <a:prstGeom prst="rect">
            <a:avLst/>
          </a:prstGeom>
          <a:noFill/>
          <a:ln/>
        </p:spPr>
        <p:txBody>
          <a:bodyPr wrap="none" lIns="0" tIns="0" rIns="0" bIns="0" rtlCol="0" anchor="t"/>
          <a:lstStyle/>
          <a:p>
            <a:pPr marL="0" indent="0" algn="l">
              <a:lnSpc>
                <a:spcPts val="2400"/>
              </a:lnSpc>
              <a:buNone/>
            </a:pPr>
            <a:r>
              <a:rPr lang="en-US" sz="1900" b="1" dirty="0">
                <a:solidFill>
                  <a:srgbClr val="FFFFFF"/>
                </a:solidFill>
                <a:latin typeface="Montserrat Bold" pitchFamily="34" charset="0"/>
                <a:ea typeface="Montserrat Bold" pitchFamily="34" charset="-122"/>
                <a:cs typeface="Montserrat Bold" pitchFamily="34" charset="-120"/>
              </a:rPr>
              <a:t>Exemplul Clasicului (3, 4, 5)</a:t>
            </a:r>
            <a:endParaRPr lang="en-US" sz="1900" dirty="0"/>
          </a:p>
        </p:txBody>
      </p:sp>
      <p:sp>
        <p:nvSpPr>
          <p:cNvPr id="9" name="Text 7"/>
          <p:cNvSpPr/>
          <p:nvPr/>
        </p:nvSpPr>
        <p:spPr>
          <a:xfrm>
            <a:off x="5452467" y="3721656"/>
            <a:ext cx="3725347" cy="1295876"/>
          </a:xfrm>
          <a:prstGeom prst="rect">
            <a:avLst/>
          </a:prstGeom>
          <a:noFill/>
          <a:ln/>
        </p:spPr>
        <p:txBody>
          <a:bodyPr wrap="square" lIns="0" tIns="0" rIns="0" bIns="0" rtlCol="0" anchor="t"/>
          <a:lstStyle/>
          <a:p>
            <a:pPr marL="0" indent="0" algn="l">
              <a:lnSpc>
                <a:spcPts val="2550"/>
              </a:lnSpc>
              <a:buNone/>
            </a:pPr>
            <a:r>
              <a:rPr lang="en-US" sz="1700" dirty="0">
                <a:solidFill>
                  <a:srgbClr val="FFFFFF"/>
                </a:solidFill>
                <a:latin typeface="Source Sans 3" pitchFamily="34" charset="0"/>
                <a:ea typeface="Source Sans 3" pitchFamily="34" charset="-122"/>
                <a:cs typeface="Source Sans 3" pitchFamily="34" charset="-120"/>
              </a:rPr>
              <a:t>Cel mai cunoscut triplet este \( (3, 4, 5) \). Verificați: \( 3^2 + 4^2 = 9 + 16 = 25 = 5^2 \). Acest triplet a fost folosit încă din antichitate de constructori și topografi.</a:t>
            </a:r>
            <a:endParaRPr lang="en-US" sz="1700" dirty="0"/>
          </a:p>
        </p:txBody>
      </p:sp>
      <p:sp>
        <p:nvSpPr>
          <p:cNvPr id="10" name="Shape 8"/>
          <p:cNvSpPr/>
          <p:nvPr/>
        </p:nvSpPr>
        <p:spPr>
          <a:xfrm>
            <a:off x="9609534" y="3069550"/>
            <a:ext cx="4157067" cy="2811780"/>
          </a:xfrm>
          <a:prstGeom prst="roundRect">
            <a:avLst>
              <a:gd name="adj" fmla="val 1152"/>
            </a:avLst>
          </a:prstGeom>
          <a:solidFill>
            <a:srgbClr val="2D2E34"/>
          </a:solidFill>
          <a:ln/>
        </p:spPr>
      </p:sp>
      <p:sp>
        <p:nvSpPr>
          <p:cNvPr id="11" name="Text 9"/>
          <p:cNvSpPr/>
          <p:nvPr/>
        </p:nvSpPr>
        <p:spPr>
          <a:xfrm>
            <a:off x="9825395" y="3285411"/>
            <a:ext cx="3725347" cy="613410"/>
          </a:xfrm>
          <a:prstGeom prst="rect">
            <a:avLst/>
          </a:prstGeom>
          <a:noFill/>
          <a:ln/>
        </p:spPr>
        <p:txBody>
          <a:bodyPr wrap="square" lIns="0" tIns="0" rIns="0" bIns="0" rtlCol="0" anchor="t"/>
          <a:lstStyle/>
          <a:p>
            <a:pPr marL="0" indent="0" algn="l">
              <a:lnSpc>
                <a:spcPts val="2400"/>
              </a:lnSpc>
              <a:buNone/>
            </a:pPr>
            <a:r>
              <a:rPr lang="en-US" sz="1900" b="1" dirty="0">
                <a:solidFill>
                  <a:srgbClr val="FFFFFF"/>
                </a:solidFill>
                <a:latin typeface="Montserrat Bold" pitchFamily="34" charset="0"/>
                <a:ea typeface="Montserrat Bold" pitchFamily="34" charset="-122"/>
                <a:cs typeface="Montserrat Bold" pitchFamily="34" charset="-120"/>
              </a:rPr>
              <a:t>Construcția Unghiurilor Drepte</a:t>
            </a:r>
            <a:endParaRPr lang="en-US" sz="1900" dirty="0"/>
          </a:p>
        </p:txBody>
      </p:sp>
      <p:sp>
        <p:nvSpPr>
          <p:cNvPr id="12" name="Text 10"/>
          <p:cNvSpPr/>
          <p:nvPr/>
        </p:nvSpPr>
        <p:spPr>
          <a:xfrm>
            <a:off x="9825395" y="4028361"/>
            <a:ext cx="3725347" cy="1619845"/>
          </a:xfrm>
          <a:prstGeom prst="rect">
            <a:avLst/>
          </a:prstGeom>
          <a:noFill/>
          <a:ln/>
        </p:spPr>
        <p:txBody>
          <a:bodyPr wrap="square" lIns="0" tIns="0" rIns="0" bIns="0" rtlCol="0" anchor="t"/>
          <a:lstStyle/>
          <a:p>
            <a:pPr marL="0" indent="0" algn="l">
              <a:lnSpc>
                <a:spcPts val="2550"/>
              </a:lnSpc>
              <a:buNone/>
            </a:pPr>
            <a:r>
              <a:rPr lang="en-US" sz="1700" dirty="0">
                <a:solidFill>
                  <a:srgbClr val="FFFFFF"/>
                </a:solidFill>
                <a:latin typeface="Source Sans 3" pitchFamily="34" charset="0"/>
                <a:ea typeface="Source Sans 3" pitchFamily="34" charset="-122"/>
                <a:cs typeface="Source Sans 3" pitchFamily="34" charset="-120"/>
              </a:rPr>
              <a:t>Anticii egipteni și babilonieni utilizau sfori cu noduri la distanțe specifice (ex: 3, 4 și 5 unități) pentru a forma unghiuri drepte perfecte, cruciale în construcția piramidelor și a altor edificii.</a:t>
            </a:r>
            <a:endParaRPr lang="en-US" sz="1700" dirty="0"/>
          </a:p>
        </p:txBody>
      </p:sp>
      <p:sp>
        <p:nvSpPr>
          <p:cNvPr id="13" name="Text 11"/>
          <p:cNvSpPr/>
          <p:nvPr/>
        </p:nvSpPr>
        <p:spPr>
          <a:xfrm>
            <a:off x="863798" y="6124218"/>
            <a:ext cx="12902803" cy="971907"/>
          </a:xfrm>
          <a:prstGeom prst="rect">
            <a:avLst/>
          </a:prstGeom>
          <a:noFill/>
          <a:ln/>
        </p:spPr>
        <p:txBody>
          <a:bodyPr wrap="square" lIns="0" tIns="0" rIns="0" bIns="0" rtlCol="0" anchor="t"/>
          <a:lstStyle/>
          <a:p>
            <a:pPr marL="0" indent="0" algn="just">
              <a:lnSpc>
                <a:spcPts val="2550"/>
              </a:lnSpc>
              <a:buNone/>
            </a:pPr>
            <a:r>
              <a:rPr lang="ro-RO" sz="1700" dirty="0">
                <a:solidFill>
                  <a:srgbClr val="3D3838"/>
                </a:solidFill>
                <a:latin typeface="Arial Black" panose="020B0A04020102020204" pitchFamily="34" charset="0"/>
                <a:ea typeface="Source Sans 3" pitchFamily="34" charset="-122"/>
                <a:cs typeface="Source Sans 3" pitchFamily="34" charset="-120"/>
              </a:rPr>
              <a:t>    </a:t>
            </a:r>
            <a:r>
              <a:rPr lang="en-US" sz="1700" dirty="0">
                <a:solidFill>
                  <a:srgbClr val="3D3838"/>
                </a:solidFill>
                <a:latin typeface="Arial Black" panose="020B0A04020102020204" pitchFamily="34" charset="0"/>
                <a:ea typeface="Source Sans 3" pitchFamily="34" charset="-122"/>
                <a:cs typeface="Source Sans 3" pitchFamily="34" charset="-120"/>
              </a:rPr>
              <a:t>Alte triplete cunoscute includ \( (5, 12, 13) \), \( (8, 15, 17) \) și \( (7, 24, 25) \). Există o infinitate de astfel de triplete, iar studiul lor a dus la dezvoltări importante în teoria numerelor, inclusiv formula lui Euclid pentru generarea lor. Aceste triplete demonstrează modul în care matematica abstractă are rădăcini adânci în practicile cotidiene.</a:t>
            </a:r>
            <a:endParaRPr lang="en-US" sz="1700" dirty="0">
              <a:latin typeface="Arial Black" panose="020B0A040201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name="Slide 8">
    <p:spTree>
      <p:nvGrpSpPr>
        <p:cNvPr id="1" name=""/>
        <p:cNvGrpSpPr/>
        <p:nvPr/>
      </p:nvGrpSpPr>
      <p:grpSpPr>
        <a:xfrm>
          <a:off x="0" y="0"/>
          <a:ext cx="0" cy="0"/>
          <a:chOff x="0" y="0"/>
          <a:chExt cx="0" cy="0"/>
        </a:xfrm>
      </p:grpSpPr>
      <p:sp>
        <p:nvSpPr>
          <p:cNvPr id="2" name="Text 0"/>
          <p:cNvSpPr/>
          <p:nvPr/>
        </p:nvSpPr>
        <p:spPr>
          <a:xfrm>
            <a:off x="1547149" y="585720"/>
            <a:ext cx="11432619" cy="549831"/>
          </a:xfrm>
          <a:prstGeom prst="rect">
            <a:avLst/>
          </a:prstGeom>
          <a:noFill/>
          <a:ln/>
        </p:spPr>
        <p:txBody>
          <a:bodyPr wrap="none" lIns="0" tIns="0" rIns="0" bIns="0" rtlCol="0" anchor="t"/>
          <a:lstStyle/>
          <a:p>
            <a:pPr marL="0" indent="0" algn="ctr">
              <a:lnSpc>
                <a:spcPts val="4300"/>
              </a:lnSpc>
              <a:buNone/>
            </a:pPr>
            <a:r>
              <a:rPr lang="en-US" sz="3450" b="1" dirty="0">
                <a:solidFill>
                  <a:srgbClr val="C00000"/>
                </a:solidFill>
                <a:latin typeface="Arial Black" panose="020B0A04020102020204" pitchFamily="34" charset="0"/>
                <a:ea typeface="Montserrat Bold" pitchFamily="34" charset="-122"/>
                <a:cs typeface="Montserrat Bold" pitchFamily="34" charset="-120"/>
              </a:rPr>
              <a:t>Teorema lui </a:t>
            </a:r>
            <a:r>
              <a:rPr lang="en-US" sz="3450" b="1" dirty="0" err="1">
                <a:solidFill>
                  <a:srgbClr val="C00000"/>
                </a:solidFill>
                <a:latin typeface="Arial Black" panose="020B0A04020102020204" pitchFamily="34" charset="0"/>
                <a:ea typeface="Montserrat Bold" pitchFamily="34" charset="-122"/>
                <a:cs typeface="Montserrat Bold" pitchFamily="34" charset="-120"/>
              </a:rPr>
              <a:t>Pitagora</a:t>
            </a:r>
            <a:r>
              <a:rPr lang="en-US" sz="3450" b="1" dirty="0">
                <a:solidFill>
                  <a:srgbClr val="C00000"/>
                </a:solidFill>
                <a:latin typeface="Arial Black" panose="020B0A04020102020204" pitchFamily="34" charset="0"/>
                <a:ea typeface="Montserrat Bold" pitchFamily="34" charset="-122"/>
                <a:cs typeface="Montserrat Bold" pitchFamily="34" charset="-120"/>
              </a:rPr>
              <a:t> </a:t>
            </a:r>
            <a:r>
              <a:rPr lang="en-US" sz="3450" b="1" dirty="0" err="1">
                <a:solidFill>
                  <a:srgbClr val="C00000"/>
                </a:solidFill>
                <a:latin typeface="Arial Black" panose="020B0A04020102020204" pitchFamily="34" charset="0"/>
                <a:ea typeface="Montserrat Bold" pitchFamily="34" charset="-122"/>
                <a:cs typeface="Montserrat Bold" pitchFamily="34" charset="-120"/>
              </a:rPr>
              <a:t>în</a:t>
            </a:r>
            <a:r>
              <a:rPr lang="en-US" sz="3450" b="1" dirty="0">
                <a:solidFill>
                  <a:srgbClr val="C00000"/>
                </a:solidFill>
                <a:latin typeface="Arial Black" panose="020B0A04020102020204" pitchFamily="34" charset="0"/>
                <a:ea typeface="Montserrat Bold" pitchFamily="34" charset="-122"/>
                <a:cs typeface="Montserrat Bold" pitchFamily="34" charset="-120"/>
              </a:rPr>
              <a:t> </a:t>
            </a:r>
            <a:r>
              <a:rPr lang="en-US" sz="3450" b="1" dirty="0" err="1">
                <a:solidFill>
                  <a:srgbClr val="C00000"/>
                </a:solidFill>
                <a:latin typeface="Arial Black" panose="020B0A04020102020204" pitchFamily="34" charset="0"/>
                <a:ea typeface="Montserrat Bold" pitchFamily="34" charset="-122"/>
                <a:cs typeface="Montserrat Bold" pitchFamily="34" charset="-120"/>
              </a:rPr>
              <a:t>cultura</a:t>
            </a:r>
            <a:r>
              <a:rPr lang="en-US" sz="3450" b="1" dirty="0">
                <a:solidFill>
                  <a:srgbClr val="C00000"/>
                </a:solidFill>
                <a:latin typeface="Arial Black" panose="020B0A04020102020204" pitchFamily="34" charset="0"/>
                <a:ea typeface="Montserrat Bold" pitchFamily="34" charset="-122"/>
                <a:cs typeface="Montserrat Bold" pitchFamily="34" charset="-120"/>
              </a:rPr>
              <a:t> </a:t>
            </a:r>
            <a:r>
              <a:rPr lang="en-US" sz="3450" b="1" dirty="0" err="1">
                <a:solidFill>
                  <a:srgbClr val="C00000"/>
                </a:solidFill>
                <a:latin typeface="Arial Black" panose="020B0A04020102020204" pitchFamily="34" charset="0"/>
                <a:ea typeface="Montserrat Bold" pitchFamily="34" charset="-122"/>
                <a:cs typeface="Montserrat Bold" pitchFamily="34" charset="-120"/>
              </a:rPr>
              <a:t>și</a:t>
            </a:r>
            <a:r>
              <a:rPr lang="en-US" sz="3450" b="1" dirty="0">
                <a:solidFill>
                  <a:srgbClr val="C00000"/>
                </a:solidFill>
                <a:latin typeface="Arial Black" panose="020B0A04020102020204" pitchFamily="34" charset="0"/>
                <a:ea typeface="Montserrat Bold" pitchFamily="34" charset="-122"/>
                <a:cs typeface="Montserrat Bold" pitchFamily="34" charset="-120"/>
              </a:rPr>
              <a:t> </a:t>
            </a:r>
            <a:r>
              <a:rPr lang="en-US" sz="3450" b="1" dirty="0" err="1">
                <a:solidFill>
                  <a:srgbClr val="C00000"/>
                </a:solidFill>
                <a:latin typeface="Arial Black" panose="020B0A04020102020204" pitchFamily="34" charset="0"/>
                <a:ea typeface="Montserrat Bold" pitchFamily="34" charset="-122"/>
                <a:cs typeface="Montserrat Bold" pitchFamily="34" charset="-120"/>
              </a:rPr>
              <a:t>știința</a:t>
            </a:r>
            <a:r>
              <a:rPr lang="en-US" sz="3450" b="1" dirty="0">
                <a:solidFill>
                  <a:srgbClr val="C00000"/>
                </a:solidFill>
                <a:latin typeface="Arial Black" panose="020B0A04020102020204" pitchFamily="34" charset="0"/>
                <a:ea typeface="Montserrat Bold" pitchFamily="34" charset="-122"/>
                <a:cs typeface="Montserrat Bold" pitchFamily="34" charset="-120"/>
              </a:rPr>
              <a:t> </a:t>
            </a:r>
            <a:r>
              <a:rPr lang="en-US" sz="3450" b="1" dirty="0" err="1">
                <a:solidFill>
                  <a:srgbClr val="C00000"/>
                </a:solidFill>
                <a:latin typeface="Arial Black" panose="020B0A04020102020204" pitchFamily="34" charset="0"/>
                <a:ea typeface="Montserrat Bold" pitchFamily="34" charset="-122"/>
                <a:cs typeface="Montserrat Bold" pitchFamily="34" charset="-120"/>
              </a:rPr>
              <a:t>modernă</a:t>
            </a:r>
            <a:endParaRPr lang="en-US" sz="3450" dirty="0">
              <a:solidFill>
                <a:srgbClr val="C00000"/>
              </a:solidFill>
              <a:latin typeface="Arial Black" panose="020B0A04020102020204" pitchFamily="34" charset="0"/>
            </a:endParaRPr>
          </a:p>
        </p:txBody>
      </p:sp>
      <p:sp>
        <p:nvSpPr>
          <p:cNvPr id="3" name="Text 1"/>
          <p:cNvSpPr/>
          <p:nvPr/>
        </p:nvSpPr>
        <p:spPr>
          <a:xfrm>
            <a:off x="774263" y="1506260"/>
            <a:ext cx="13081873" cy="580787"/>
          </a:xfrm>
          <a:prstGeom prst="rect">
            <a:avLst/>
          </a:prstGeom>
          <a:noFill/>
          <a:ln/>
        </p:spPr>
        <p:txBody>
          <a:bodyPr wrap="square" lIns="0" tIns="0" rIns="0" bIns="0" rtlCol="0" anchor="t"/>
          <a:lstStyle/>
          <a:p>
            <a:pPr marL="0" indent="0" algn="just">
              <a:lnSpc>
                <a:spcPts val="2250"/>
              </a:lnSpc>
              <a:buNone/>
            </a:pPr>
            <a:r>
              <a:rPr lang="ro-RO" sz="1500" dirty="0">
                <a:solidFill>
                  <a:srgbClr val="3D3838"/>
                </a:solidFill>
                <a:latin typeface="Arial Black" panose="020B0A04020102020204" pitchFamily="34" charset="0"/>
                <a:ea typeface="Source Sans 3" pitchFamily="34" charset="-122"/>
                <a:cs typeface="Source Sans 3" pitchFamily="34" charset="-120"/>
              </a:rPr>
              <a:t>   </a:t>
            </a:r>
            <a:r>
              <a:rPr lang="en-US" sz="1500" dirty="0" err="1">
                <a:solidFill>
                  <a:srgbClr val="3D3838"/>
                </a:solidFill>
                <a:latin typeface="Arial Black" panose="020B0A04020102020204" pitchFamily="34" charset="0"/>
                <a:ea typeface="Source Sans 3" pitchFamily="34" charset="-122"/>
                <a:cs typeface="Source Sans 3" pitchFamily="34" charset="-120"/>
              </a:rPr>
              <a:t>Dincolo</a:t>
            </a:r>
            <a:r>
              <a:rPr lang="en-US" sz="1500" dirty="0">
                <a:solidFill>
                  <a:srgbClr val="3D3838"/>
                </a:solidFill>
                <a:latin typeface="Arial Black" panose="020B0A04020102020204" pitchFamily="34" charset="0"/>
                <a:ea typeface="Source Sans 3" pitchFamily="34" charset="-122"/>
                <a:cs typeface="Source Sans 3" pitchFamily="34" charset="-120"/>
              </a:rPr>
              <a:t> de geometria clasică, Teorema lui Pitagora a transcens epocile, devenind un simbol al ordinii și un fundament pentru numeroase discipline. Influența sa este vizibilă atât în dezvoltările științifice avansate, cât și în expresiile culturale.</a:t>
            </a:r>
            <a:endParaRPr lang="en-US" sz="1500" dirty="0">
              <a:latin typeface="Arial Black" panose="020B0A04020102020204" pitchFamily="34" charset="0"/>
            </a:endParaRPr>
          </a:p>
        </p:txBody>
      </p:sp>
      <p:pic>
        <p:nvPicPr>
          <p:cNvPr id="4" name="Image 0" descr="preencoded.png"/>
          <p:cNvPicPr>
            <a:picLocks noChangeAspect="1"/>
          </p:cNvPicPr>
          <p:nvPr/>
        </p:nvPicPr>
        <p:blipFill>
          <a:blip r:embed="rId3"/>
          <a:stretch>
            <a:fillRect/>
          </a:stretch>
        </p:blipFill>
        <p:spPr>
          <a:xfrm>
            <a:off x="774263" y="2304812"/>
            <a:ext cx="580668" cy="580668"/>
          </a:xfrm>
          <a:prstGeom prst="rect">
            <a:avLst/>
          </a:prstGeom>
        </p:spPr>
      </p:pic>
      <p:sp>
        <p:nvSpPr>
          <p:cNvPr id="5" name="Text 2"/>
          <p:cNvSpPr/>
          <p:nvPr/>
        </p:nvSpPr>
        <p:spPr>
          <a:xfrm>
            <a:off x="774263" y="3127415"/>
            <a:ext cx="2644021" cy="275034"/>
          </a:xfrm>
          <a:prstGeom prst="rect">
            <a:avLst/>
          </a:prstGeom>
          <a:noFill/>
          <a:ln/>
        </p:spPr>
        <p:txBody>
          <a:bodyPr wrap="none" lIns="0" tIns="0" rIns="0" bIns="0" rtlCol="0" anchor="t"/>
          <a:lstStyle/>
          <a:p>
            <a:pPr marL="0" indent="0" algn="l">
              <a:lnSpc>
                <a:spcPts val="2150"/>
              </a:lnSpc>
              <a:buNone/>
            </a:pPr>
            <a:r>
              <a:rPr lang="en-US" sz="1700" b="1" dirty="0">
                <a:solidFill>
                  <a:srgbClr val="C00000"/>
                </a:solidFill>
                <a:latin typeface="Arial Black" panose="020B0A04020102020204" pitchFamily="34" charset="0"/>
                <a:ea typeface="Montserrat Bold" pitchFamily="34" charset="-122"/>
                <a:cs typeface="Montserrat Bold" pitchFamily="34" charset="-120"/>
              </a:rPr>
              <a:t>Fundament </a:t>
            </a:r>
            <a:r>
              <a:rPr lang="ro-RO" sz="1700" b="1" dirty="0">
                <a:solidFill>
                  <a:srgbClr val="C00000"/>
                </a:solidFill>
                <a:latin typeface="Arial Black" panose="020B0A04020102020204" pitchFamily="34" charset="0"/>
                <a:ea typeface="Montserrat Bold" pitchFamily="34" charset="-122"/>
                <a:cs typeface="Montserrat Bold" pitchFamily="34" charset="-120"/>
              </a:rPr>
              <a:t>m</a:t>
            </a:r>
            <a:r>
              <a:rPr lang="en-US" sz="1700" b="1" dirty="0" err="1">
                <a:solidFill>
                  <a:srgbClr val="C00000"/>
                </a:solidFill>
                <a:latin typeface="Arial Black" panose="020B0A04020102020204" pitchFamily="34" charset="0"/>
                <a:ea typeface="Montserrat Bold" pitchFamily="34" charset="-122"/>
                <a:cs typeface="Montserrat Bold" pitchFamily="34" charset="-120"/>
              </a:rPr>
              <a:t>atematic</a:t>
            </a:r>
            <a:endParaRPr lang="en-US" sz="1700" dirty="0">
              <a:solidFill>
                <a:srgbClr val="C00000"/>
              </a:solidFill>
              <a:latin typeface="Arial Black" panose="020B0A04020102020204" pitchFamily="34" charset="0"/>
            </a:endParaRPr>
          </a:p>
        </p:txBody>
      </p:sp>
      <p:sp>
        <p:nvSpPr>
          <p:cNvPr id="6" name="Text 3"/>
          <p:cNvSpPr/>
          <p:nvPr/>
        </p:nvSpPr>
        <p:spPr>
          <a:xfrm>
            <a:off x="774263" y="3518535"/>
            <a:ext cx="6419969" cy="871180"/>
          </a:xfrm>
          <a:prstGeom prst="rect">
            <a:avLst/>
          </a:prstGeom>
          <a:noFill/>
          <a:ln/>
        </p:spPr>
        <p:txBody>
          <a:bodyPr wrap="square" lIns="0" tIns="0" rIns="0" bIns="0" rtlCol="0" anchor="t"/>
          <a:lstStyle/>
          <a:p>
            <a:pPr marL="0" indent="0" algn="just">
              <a:lnSpc>
                <a:spcPts val="2250"/>
              </a:lnSpc>
              <a:buNone/>
            </a:pPr>
            <a:r>
              <a:rPr lang="ro-RO" sz="1500" dirty="0">
                <a:solidFill>
                  <a:srgbClr val="3D3838"/>
                </a:solidFill>
                <a:latin typeface="Arial Black" panose="020B0A04020102020204" pitchFamily="34" charset="0"/>
                <a:ea typeface="Source Sans 3" pitchFamily="34" charset="-122"/>
                <a:cs typeface="Source Sans 3" pitchFamily="34" charset="-120"/>
              </a:rPr>
              <a:t>    </a:t>
            </a:r>
            <a:r>
              <a:rPr lang="en-US" sz="1500" dirty="0">
                <a:solidFill>
                  <a:srgbClr val="3D3838"/>
                </a:solidFill>
                <a:latin typeface="Arial Black" panose="020B0A04020102020204" pitchFamily="34" charset="0"/>
                <a:ea typeface="Source Sans 3" pitchFamily="34" charset="-122"/>
                <a:cs typeface="Source Sans 3" pitchFamily="34" charset="-120"/>
              </a:rPr>
              <a:t>Este punctul de plecare pentru trigonometrie, unde definește relațiile dintre unghiuri și laturi. În geometria analitică, este folosită pentru a calcula distanța dintre două puncte în sistemul de coordonate carteziene.</a:t>
            </a:r>
            <a:endParaRPr lang="en-US" sz="1500" dirty="0">
              <a:latin typeface="Arial Black" panose="020B0A04020102020204" pitchFamily="34" charset="0"/>
            </a:endParaRPr>
          </a:p>
        </p:txBody>
      </p:sp>
      <p:pic>
        <p:nvPicPr>
          <p:cNvPr id="7" name="Image 1" descr="preencoded.png"/>
          <p:cNvPicPr>
            <a:picLocks noChangeAspect="1"/>
          </p:cNvPicPr>
          <p:nvPr/>
        </p:nvPicPr>
        <p:blipFill>
          <a:blip r:embed="rId4"/>
          <a:stretch>
            <a:fillRect/>
          </a:stretch>
        </p:blipFill>
        <p:spPr>
          <a:xfrm>
            <a:off x="7436168" y="2304812"/>
            <a:ext cx="580668" cy="580668"/>
          </a:xfrm>
          <a:prstGeom prst="rect">
            <a:avLst/>
          </a:prstGeom>
        </p:spPr>
      </p:pic>
      <p:sp>
        <p:nvSpPr>
          <p:cNvPr id="8" name="Text 4"/>
          <p:cNvSpPr/>
          <p:nvPr/>
        </p:nvSpPr>
        <p:spPr>
          <a:xfrm>
            <a:off x="7436168" y="3127415"/>
            <a:ext cx="2654618" cy="275034"/>
          </a:xfrm>
          <a:prstGeom prst="rect">
            <a:avLst/>
          </a:prstGeom>
          <a:noFill/>
          <a:ln/>
        </p:spPr>
        <p:txBody>
          <a:bodyPr wrap="none" lIns="0" tIns="0" rIns="0" bIns="0" rtlCol="0" anchor="t"/>
          <a:lstStyle/>
          <a:p>
            <a:pPr marL="0" indent="0" algn="l">
              <a:lnSpc>
                <a:spcPts val="2150"/>
              </a:lnSpc>
              <a:buNone/>
            </a:pPr>
            <a:r>
              <a:rPr lang="en-US" sz="1700" b="1" dirty="0" err="1">
                <a:solidFill>
                  <a:srgbClr val="C00000"/>
                </a:solidFill>
                <a:latin typeface="Arial Black" panose="020B0A04020102020204" pitchFamily="34" charset="0"/>
                <a:ea typeface="Montserrat Bold" pitchFamily="34" charset="-122"/>
                <a:cs typeface="Montserrat Bold" pitchFamily="34" charset="-120"/>
              </a:rPr>
              <a:t>Inginerie</a:t>
            </a:r>
            <a:r>
              <a:rPr lang="en-US" sz="1700" b="1" dirty="0">
                <a:solidFill>
                  <a:srgbClr val="C00000"/>
                </a:solidFill>
                <a:latin typeface="Arial Black" panose="020B0A04020102020204" pitchFamily="34" charset="0"/>
                <a:ea typeface="Montserrat Bold" pitchFamily="34" charset="-122"/>
                <a:cs typeface="Montserrat Bold" pitchFamily="34" charset="-120"/>
              </a:rPr>
              <a:t> </a:t>
            </a:r>
            <a:r>
              <a:rPr lang="en-US" sz="1700" b="1" dirty="0" err="1">
                <a:solidFill>
                  <a:srgbClr val="C00000"/>
                </a:solidFill>
                <a:latin typeface="Arial Black" panose="020B0A04020102020204" pitchFamily="34" charset="0"/>
                <a:ea typeface="Montserrat Bold" pitchFamily="34" charset="-122"/>
                <a:cs typeface="Montserrat Bold" pitchFamily="34" charset="-120"/>
              </a:rPr>
              <a:t>și</a:t>
            </a:r>
            <a:r>
              <a:rPr lang="en-US" sz="1700" b="1" dirty="0">
                <a:solidFill>
                  <a:srgbClr val="C00000"/>
                </a:solidFill>
                <a:latin typeface="Arial Black" panose="020B0A04020102020204" pitchFamily="34" charset="0"/>
                <a:ea typeface="Montserrat Bold" pitchFamily="34" charset="-122"/>
                <a:cs typeface="Montserrat Bold" pitchFamily="34" charset="-120"/>
              </a:rPr>
              <a:t> </a:t>
            </a:r>
            <a:r>
              <a:rPr lang="en-US" sz="1700" b="1" dirty="0" err="1">
                <a:solidFill>
                  <a:srgbClr val="C00000"/>
                </a:solidFill>
                <a:latin typeface="Arial Black" panose="020B0A04020102020204" pitchFamily="34" charset="0"/>
                <a:ea typeface="Montserrat Bold" pitchFamily="34" charset="-122"/>
                <a:cs typeface="Montserrat Bold" pitchFamily="34" charset="-120"/>
              </a:rPr>
              <a:t>arhitectură</a:t>
            </a:r>
            <a:endParaRPr lang="en-US" sz="1700" dirty="0">
              <a:solidFill>
                <a:srgbClr val="C00000"/>
              </a:solidFill>
              <a:latin typeface="Arial Black" panose="020B0A04020102020204" pitchFamily="34" charset="0"/>
            </a:endParaRPr>
          </a:p>
        </p:txBody>
      </p:sp>
      <p:sp>
        <p:nvSpPr>
          <p:cNvPr id="9" name="Text 5"/>
          <p:cNvSpPr/>
          <p:nvPr/>
        </p:nvSpPr>
        <p:spPr>
          <a:xfrm>
            <a:off x="7436168" y="3518535"/>
            <a:ext cx="6419969" cy="871180"/>
          </a:xfrm>
          <a:prstGeom prst="rect">
            <a:avLst/>
          </a:prstGeom>
          <a:noFill/>
          <a:ln/>
        </p:spPr>
        <p:txBody>
          <a:bodyPr wrap="square" lIns="0" tIns="0" rIns="0" bIns="0" rtlCol="0" anchor="t"/>
          <a:lstStyle/>
          <a:p>
            <a:pPr marL="0" indent="0" algn="just">
              <a:lnSpc>
                <a:spcPts val="2250"/>
              </a:lnSpc>
              <a:buNone/>
            </a:pPr>
            <a:r>
              <a:rPr lang="ro-RO" sz="1500" dirty="0">
                <a:solidFill>
                  <a:srgbClr val="3D3838"/>
                </a:solidFill>
                <a:latin typeface="Arial Black" panose="020B0A04020102020204" pitchFamily="34" charset="0"/>
                <a:ea typeface="Source Sans 3" pitchFamily="34" charset="-122"/>
                <a:cs typeface="Source Sans 3" pitchFamily="34" charset="-120"/>
              </a:rPr>
              <a:t>    </a:t>
            </a:r>
            <a:r>
              <a:rPr lang="en-US" sz="1500" dirty="0" err="1">
                <a:solidFill>
                  <a:srgbClr val="3D3838"/>
                </a:solidFill>
                <a:latin typeface="Arial Black" panose="020B0A04020102020204" pitchFamily="34" charset="0"/>
                <a:ea typeface="Source Sans 3" pitchFamily="34" charset="-122"/>
                <a:cs typeface="Source Sans 3" pitchFamily="34" charset="-120"/>
              </a:rPr>
              <a:t>Crucială</a:t>
            </a:r>
            <a:r>
              <a:rPr lang="en-US" sz="1500" dirty="0">
                <a:solidFill>
                  <a:srgbClr val="3D3838"/>
                </a:solidFill>
                <a:latin typeface="Arial Black" panose="020B0A04020102020204" pitchFamily="34" charset="0"/>
                <a:ea typeface="Source Sans 3" pitchFamily="34" charset="-122"/>
                <a:cs typeface="Source Sans 3" pitchFamily="34" charset="-120"/>
              </a:rPr>
              <a:t> în proiectarea structurilor, asigurând stabilitatea și unghiurile drepte necesare. De la construirea clădirilor la poduri și mașini, principiile sale sunt omniprezente.</a:t>
            </a:r>
            <a:endParaRPr lang="en-US" sz="1500" dirty="0">
              <a:latin typeface="Arial Black" panose="020B0A04020102020204" pitchFamily="34" charset="0"/>
            </a:endParaRPr>
          </a:p>
        </p:txBody>
      </p:sp>
      <p:pic>
        <p:nvPicPr>
          <p:cNvPr id="10" name="Image 2" descr="preencoded.png"/>
          <p:cNvPicPr>
            <a:picLocks noChangeAspect="1"/>
          </p:cNvPicPr>
          <p:nvPr/>
        </p:nvPicPr>
        <p:blipFill>
          <a:blip r:embed="rId5"/>
          <a:stretch>
            <a:fillRect/>
          </a:stretch>
        </p:blipFill>
        <p:spPr>
          <a:xfrm>
            <a:off x="774263" y="4776788"/>
            <a:ext cx="580668" cy="580668"/>
          </a:xfrm>
          <a:prstGeom prst="rect">
            <a:avLst/>
          </a:prstGeom>
        </p:spPr>
      </p:pic>
      <p:sp>
        <p:nvSpPr>
          <p:cNvPr id="11" name="Text 6"/>
          <p:cNvSpPr/>
          <p:nvPr/>
        </p:nvSpPr>
        <p:spPr>
          <a:xfrm>
            <a:off x="774263" y="5599390"/>
            <a:ext cx="2199680" cy="275034"/>
          </a:xfrm>
          <a:prstGeom prst="rect">
            <a:avLst/>
          </a:prstGeom>
          <a:noFill/>
          <a:ln/>
        </p:spPr>
        <p:txBody>
          <a:bodyPr wrap="none" lIns="0" tIns="0" rIns="0" bIns="0" rtlCol="0" anchor="t"/>
          <a:lstStyle/>
          <a:p>
            <a:pPr marL="0" indent="0" algn="l">
              <a:lnSpc>
                <a:spcPts val="2150"/>
              </a:lnSpc>
              <a:buNone/>
            </a:pPr>
            <a:r>
              <a:rPr lang="en-US" sz="1700" b="1" dirty="0">
                <a:solidFill>
                  <a:srgbClr val="C00000"/>
                </a:solidFill>
                <a:latin typeface="Arial Black" panose="020B0A04020102020204" pitchFamily="34" charset="0"/>
                <a:ea typeface="Montserrat Bold" pitchFamily="34" charset="-122"/>
                <a:cs typeface="Montserrat Bold" pitchFamily="34" charset="-120"/>
              </a:rPr>
              <a:t>Artă </a:t>
            </a:r>
            <a:r>
              <a:rPr lang="en-US" sz="1700" b="1" dirty="0" err="1">
                <a:solidFill>
                  <a:srgbClr val="C00000"/>
                </a:solidFill>
                <a:latin typeface="Arial Black" panose="020B0A04020102020204" pitchFamily="34" charset="0"/>
                <a:ea typeface="Montserrat Bold" pitchFamily="34" charset="-122"/>
                <a:cs typeface="Montserrat Bold" pitchFamily="34" charset="-120"/>
              </a:rPr>
              <a:t>și</a:t>
            </a:r>
            <a:r>
              <a:rPr lang="en-US" sz="1700" b="1" dirty="0">
                <a:solidFill>
                  <a:srgbClr val="C00000"/>
                </a:solidFill>
                <a:latin typeface="Arial Black" panose="020B0A04020102020204" pitchFamily="34" charset="0"/>
                <a:ea typeface="Montserrat Bold" pitchFamily="34" charset="-122"/>
                <a:cs typeface="Montserrat Bold" pitchFamily="34" charset="-120"/>
              </a:rPr>
              <a:t> </a:t>
            </a:r>
            <a:r>
              <a:rPr lang="ro-RO" sz="1700" b="1" dirty="0">
                <a:solidFill>
                  <a:srgbClr val="C00000"/>
                </a:solidFill>
                <a:latin typeface="Arial Black" panose="020B0A04020102020204" pitchFamily="34" charset="0"/>
                <a:ea typeface="Montserrat Bold" pitchFamily="34" charset="-122"/>
                <a:cs typeface="Montserrat Bold" pitchFamily="34" charset="-120"/>
              </a:rPr>
              <a:t>l</a:t>
            </a:r>
            <a:r>
              <a:rPr lang="en-US" sz="1700" b="1" dirty="0" err="1">
                <a:solidFill>
                  <a:srgbClr val="C00000"/>
                </a:solidFill>
                <a:latin typeface="Arial Black" panose="020B0A04020102020204" pitchFamily="34" charset="0"/>
                <a:ea typeface="Montserrat Bold" pitchFamily="34" charset="-122"/>
                <a:cs typeface="Montserrat Bold" pitchFamily="34" charset="-120"/>
              </a:rPr>
              <a:t>iteratură</a:t>
            </a:r>
            <a:endParaRPr lang="en-US" sz="1700" dirty="0">
              <a:solidFill>
                <a:srgbClr val="C00000"/>
              </a:solidFill>
              <a:latin typeface="Arial Black" panose="020B0A04020102020204" pitchFamily="34" charset="0"/>
            </a:endParaRPr>
          </a:p>
        </p:txBody>
      </p:sp>
      <p:sp>
        <p:nvSpPr>
          <p:cNvPr id="12" name="Text 7"/>
          <p:cNvSpPr/>
          <p:nvPr/>
        </p:nvSpPr>
        <p:spPr>
          <a:xfrm>
            <a:off x="774263" y="5990511"/>
            <a:ext cx="6419969" cy="871180"/>
          </a:xfrm>
          <a:prstGeom prst="rect">
            <a:avLst/>
          </a:prstGeom>
          <a:noFill/>
          <a:ln/>
        </p:spPr>
        <p:txBody>
          <a:bodyPr wrap="square" lIns="0" tIns="0" rIns="0" bIns="0" rtlCol="0" anchor="t"/>
          <a:lstStyle/>
          <a:p>
            <a:pPr marL="0" indent="0" algn="just">
              <a:lnSpc>
                <a:spcPts val="2250"/>
              </a:lnSpc>
              <a:buNone/>
            </a:pPr>
            <a:r>
              <a:rPr lang="ro-RO" sz="1500" dirty="0">
                <a:solidFill>
                  <a:srgbClr val="3D3838"/>
                </a:solidFill>
                <a:latin typeface="Arial Black" panose="020B0A04020102020204" pitchFamily="34" charset="0"/>
                <a:ea typeface="Source Sans 3" pitchFamily="34" charset="-122"/>
                <a:cs typeface="Source Sans 3" pitchFamily="34" charset="-120"/>
              </a:rPr>
              <a:t>     </a:t>
            </a:r>
            <a:r>
              <a:rPr lang="en-US" sz="1500" dirty="0">
                <a:solidFill>
                  <a:srgbClr val="3D3838"/>
                </a:solidFill>
                <a:latin typeface="Arial Black" panose="020B0A04020102020204" pitchFamily="34" charset="0"/>
                <a:ea typeface="Source Sans 3" pitchFamily="34" charset="-122"/>
                <a:cs typeface="Source Sans 3" pitchFamily="34" charset="-120"/>
              </a:rPr>
              <a:t>A inspirat artiști și scriitori ca simbol al echilibrului, armoniei și adevărului universal. Este adesea invocată pentru a reprezenta logica inviolabilă și frumusețea matematică.</a:t>
            </a:r>
            <a:endParaRPr lang="en-US" sz="1500" dirty="0">
              <a:latin typeface="Arial Black" panose="020B0A04020102020204" pitchFamily="34" charset="0"/>
            </a:endParaRPr>
          </a:p>
        </p:txBody>
      </p:sp>
      <p:pic>
        <p:nvPicPr>
          <p:cNvPr id="13" name="Image 3" descr="preencoded.png"/>
          <p:cNvPicPr>
            <a:picLocks noChangeAspect="1"/>
          </p:cNvPicPr>
          <p:nvPr/>
        </p:nvPicPr>
        <p:blipFill>
          <a:blip r:embed="rId6"/>
          <a:stretch>
            <a:fillRect/>
          </a:stretch>
        </p:blipFill>
        <p:spPr>
          <a:xfrm>
            <a:off x="7436168" y="4776788"/>
            <a:ext cx="580668" cy="580668"/>
          </a:xfrm>
          <a:prstGeom prst="rect">
            <a:avLst/>
          </a:prstGeom>
        </p:spPr>
      </p:pic>
      <p:sp>
        <p:nvSpPr>
          <p:cNvPr id="14" name="Text 8"/>
          <p:cNvSpPr/>
          <p:nvPr/>
        </p:nvSpPr>
        <p:spPr>
          <a:xfrm>
            <a:off x="7436168" y="5599390"/>
            <a:ext cx="2199680" cy="275034"/>
          </a:xfrm>
          <a:prstGeom prst="rect">
            <a:avLst/>
          </a:prstGeom>
          <a:noFill/>
          <a:ln/>
        </p:spPr>
        <p:txBody>
          <a:bodyPr wrap="none" lIns="0" tIns="0" rIns="0" bIns="0" rtlCol="0" anchor="t"/>
          <a:lstStyle/>
          <a:p>
            <a:pPr marL="0" indent="0" algn="l">
              <a:lnSpc>
                <a:spcPts val="2150"/>
              </a:lnSpc>
              <a:buNone/>
            </a:pPr>
            <a:r>
              <a:rPr lang="en-US" sz="1700" b="1" dirty="0" err="1">
                <a:solidFill>
                  <a:srgbClr val="C00000"/>
                </a:solidFill>
                <a:latin typeface="Arial Black" panose="020B0A04020102020204" pitchFamily="34" charset="0"/>
                <a:ea typeface="Montserrat Bold" pitchFamily="34" charset="-122"/>
                <a:cs typeface="Montserrat Bold" pitchFamily="34" charset="-120"/>
              </a:rPr>
              <a:t>Inspirație</a:t>
            </a:r>
            <a:r>
              <a:rPr lang="en-US" sz="1700" b="1" dirty="0">
                <a:solidFill>
                  <a:srgbClr val="C00000"/>
                </a:solidFill>
                <a:latin typeface="Arial Black" panose="020B0A04020102020204" pitchFamily="34" charset="0"/>
                <a:ea typeface="Montserrat Bold" pitchFamily="34" charset="-122"/>
                <a:cs typeface="Montserrat Bold" pitchFamily="34" charset="-120"/>
              </a:rPr>
              <a:t> </a:t>
            </a:r>
            <a:r>
              <a:rPr lang="en-US" sz="1700" b="1" dirty="0" err="1">
                <a:solidFill>
                  <a:srgbClr val="C00000"/>
                </a:solidFill>
                <a:latin typeface="Arial Black" panose="020B0A04020102020204" pitchFamily="34" charset="0"/>
                <a:ea typeface="Montserrat Bold" pitchFamily="34" charset="-122"/>
                <a:cs typeface="Montserrat Bold" pitchFamily="34" charset="-120"/>
              </a:rPr>
              <a:t>continuă</a:t>
            </a:r>
            <a:endParaRPr lang="en-US" sz="1700" dirty="0">
              <a:solidFill>
                <a:srgbClr val="C00000"/>
              </a:solidFill>
              <a:latin typeface="Arial Black" panose="020B0A04020102020204" pitchFamily="34" charset="0"/>
            </a:endParaRPr>
          </a:p>
        </p:txBody>
      </p:sp>
      <p:sp>
        <p:nvSpPr>
          <p:cNvPr id="15" name="Text 9"/>
          <p:cNvSpPr/>
          <p:nvPr/>
        </p:nvSpPr>
        <p:spPr>
          <a:xfrm>
            <a:off x="7436168" y="5990511"/>
            <a:ext cx="6419969" cy="580787"/>
          </a:xfrm>
          <a:prstGeom prst="rect">
            <a:avLst/>
          </a:prstGeom>
          <a:noFill/>
          <a:ln/>
        </p:spPr>
        <p:txBody>
          <a:bodyPr wrap="square" lIns="0" tIns="0" rIns="0" bIns="0" rtlCol="0" anchor="t"/>
          <a:lstStyle/>
          <a:p>
            <a:pPr marL="0" indent="0" algn="just">
              <a:lnSpc>
                <a:spcPts val="2250"/>
              </a:lnSpc>
              <a:buNone/>
            </a:pPr>
            <a:r>
              <a:rPr lang="ro-RO" sz="1500" dirty="0">
                <a:solidFill>
                  <a:srgbClr val="3D3838"/>
                </a:solidFill>
                <a:latin typeface="Arial Black" panose="020B0A04020102020204" pitchFamily="34" charset="0"/>
                <a:ea typeface="Source Sans 3" pitchFamily="34" charset="-122"/>
                <a:cs typeface="Source Sans 3" pitchFamily="34" charset="-120"/>
              </a:rPr>
              <a:t>    </a:t>
            </a:r>
            <a:r>
              <a:rPr lang="en-US" sz="1500" dirty="0">
                <a:solidFill>
                  <a:srgbClr val="3D3838"/>
                </a:solidFill>
                <a:latin typeface="Arial Black" panose="020B0A04020102020204" pitchFamily="34" charset="0"/>
                <a:ea typeface="Source Sans 3" pitchFamily="34" charset="-122"/>
                <a:cs typeface="Source Sans 3" pitchFamily="34" charset="-120"/>
              </a:rPr>
              <a:t>A generat sute de demonstrații diverse, fiecare oferind o nouă perspectivă asupra relației. Este o mărturie a ingeniozității umane și a căutării adevărului.</a:t>
            </a:r>
            <a:endParaRPr lang="en-US" sz="1500" dirty="0">
              <a:latin typeface="Arial Black" panose="020B0A04020102020204" pitchFamily="34" charset="0"/>
            </a:endParaRPr>
          </a:p>
        </p:txBody>
      </p:sp>
      <p:sp>
        <p:nvSpPr>
          <p:cNvPr id="16" name="Text 10"/>
          <p:cNvSpPr/>
          <p:nvPr/>
        </p:nvSpPr>
        <p:spPr>
          <a:xfrm>
            <a:off x="774263" y="7184826"/>
            <a:ext cx="13081873" cy="580787"/>
          </a:xfrm>
          <a:prstGeom prst="rect">
            <a:avLst/>
          </a:prstGeom>
          <a:noFill/>
          <a:ln/>
        </p:spPr>
        <p:txBody>
          <a:bodyPr wrap="square" lIns="0" tIns="0" rIns="0" bIns="0" rtlCol="0" anchor="t"/>
          <a:lstStyle/>
          <a:p>
            <a:pPr marL="0" indent="0" algn="l">
              <a:lnSpc>
                <a:spcPts val="2250"/>
              </a:lnSpc>
              <a:buNone/>
            </a:pPr>
            <a:r>
              <a:rPr lang="ro-RO" sz="1500" dirty="0">
                <a:solidFill>
                  <a:srgbClr val="3D3838"/>
                </a:solidFill>
                <a:latin typeface="Arial Black" panose="020B0A04020102020204" pitchFamily="34" charset="0"/>
                <a:ea typeface="Source Sans 3" pitchFamily="34" charset="-122"/>
                <a:cs typeface="Source Sans 3" pitchFamily="34" charset="-120"/>
              </a:rPr>
              <a:t>    </a:t>
            </a:r>
            <a:r>
              <a:rPr lang="en-US" sz="1500" dirty="0" err="1">
                <a:solidFill>
                  <a:srgbClr val="3D3838"/>
                </a:solidFill>
                <a:latin typeface="Arial Black" panose="020B0A04020102020204" pitchFamily="34" charset="0"/>
                <a:ea typeface="Source Sans 3" pitchFamily="34" charset="-122"/>
                <a:cs typeface="Source Sans 3" pitchFamily="34" charset="-120"/>
              </a:rPr>
              <a:t>Chiar</a:t>
            </a:r>
            <a:r>
              <a:rPr lang="en-US" sz="1500" dirty="0">
                <a:solidFill>
                  <a:srgbClr val="3D3838"/>
                </a:solidFill>
                <a:latin typeface="Arial Black" panose="020B0A04020102020204" pitchFamily="34" charset="0"/>
                <a:ea typeface="Source Sans 3" pitchFamily="34" charset="-122"/>
                <a:cs typeface="Source Sans 3" pitchFamily="34" charset="-120"/>
              </a:rPr>
              <a:t> și în fizica modernă, relația pitagoreică are ecouri, de exemplu, în calculul magnitudinii vectorilor sau în conceptele geometriei spațiu-timp din teoria relativității restrânse (sub o formă modificată), demonstrând că influența sa se extinde mult dincolo de domeniul inițial al geometriei plane.</a:t>
            </a:r>
            <a:endParaRPr lang="en-US" sz="1500" dirty="0">
              <a:latin typeface="Arial Black" panose="020B0A040201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name="Slide 9">
    <p:spTree>
      <p:nvGrpSpPr>
        <p:cNvPr id="1" name=""/>
        <p:cNvGrpSpPr/>
        <p:nvPr/>
      </p:nvGrpSpPr>
      <p:grpSpPr>
        <a:xfrm>
          <a:off x="0" y="0"/>
          <a:ext cx="0" cy="0"/>
          <a:chOff x="0" y="0"/>
          <a:chExt cx="0" cy="0"/>
        </a:xfrm>
      </p:grpSpPr>
      <p:sp>
        <p:nvSpPr>
          <p:cNvPr id="3" name="Text 0"/>
          <p:cNvSpPr/>
          <p:nvPr/>
        </p:nvSpPr>
        <p:spPr>
          <a:xfrm>
            <a:off x="863798" y="2367439"/>
            <a:ext cx="7416403" cy="1227058"/>
          </a:xfrm>
          <a:prstGeom prst="rect">
            <a:avLst/>
          </a:prstGeom>
          <a:noFill/>
          <a:ln/>
        </p:spPr>
        <p:txBody>
          <a:bodyPr wrap="square" lIns="0" tIns="0" rIns="0" bIns="0" rtlCol="0" anchor="t"/>
          <a:lstStyle/>
          <a:p>
            <a:pPr marL="0" indent="0" algn="ctr">
              <a:lnSpc>
                <a:spcPts val="4800"/>
              </a:lnSpc>
              <a:buNone/>
            </a:pPr>
            <a:r>
              <a:rPr lang="en-US" sz="3850" b="1" dirty="0">
                <a:solidFill>
                  <a:srgbClr val="C00000"/>
                </a:solidFill>
                <a:latin typeface="Arial Black" panose="020B0A04020102020204" pitchFamily="34" charset="0"/>
                <a:ea typeface="Montserrat Bold" pitchFamily="34" charset="-122"/>
                <a:cs typeface="Montserrat Bold" pitchFamily="34" charset="-120"/>
              </a:rPr>
              <a:t>Teorema lui Pitagora în acțiune: </a:t>
            </a:r>
            <a:r>
              <a:rPr lang="ro-RO" sz="3850" b="1" dirty="0">
                <a:solidFill>
                  <a:srgbClr val="C00000"/>
                </a:solidFill>
                <a:latin typeface="Arial Black" panose="020B0A04020102020204" pitchFamily="34" charset="0"/>
                <a:ea typeface="Montserrat Bold" pitchFamily="34" charset="-122"/>
                <a:cs typeface="Montserrat Bold" pitchFamily="34" charset="-120"/>
              </a:rPr>
              <a:t>o</a:t>
            </a:r>
            <a:r>
              <a:rPr lang="en-US" sz="3850" b="1" dirty="0">
                <a:solidFill>
                  <a:srgbClr val="C00000"/>
                </a:solidFill>
                <a:latin typeface="Arial Black" panose="020B0A04020102020204" pitchFamily="34" charset="0"/>
                <a:ea typeface="Montserrat Bold" pitchFamily="34" charset="-122"/>
                <a:cs typeface="Montserrat Bold" pitchFamily="34" charset="-120"/>
              </a:rPr>
              <a:t> simfonie vizuală</a:t>
            </a:r>
            <a:endParaRPr lang="en-US" sz="3850" dirty="0">
              <a:solidFill>
                <a:srgbClr val="C00000"/>
              </a:solidFill>
              <a:latin typeface="Arial Black" panose="020B0A04020102020204" pitchFamily="34" charset="0"/>
            </a:endParaRPr>
          </a:p>
        </p:txBody>
      </p:sp>
      <p:sp>
        <p:nvSpPr>
          <p:cNvPr id="4" name="Text 1"/>
          <p:cNvSpPr/>
          <p:nvPr/>
        </p:nvSpPr>
        <p:spPr>
          <a:xfrm>
            <a:off x="863798" y="3918347"/>
            <a:ext cx="7416403" cy="3658110"/>
          </a:xfrm>
          <a:prstGeom prst="rect">
            <a:avLst/>
          </a:prstGeom>
          <a:noFill/>
          <a:ln/>
        </p:spPr>
        <p:txBody>
          <a:bodyPr wrap="square" lIns="0" tIns="0" rIns="0" bIns="0" rtlCol="0" anchor="t"/>
          <a:lstStyle/>
          <a:p>
            <a:pPr marL="0" indent="0" algn="just">
              <a:lnSpc>
                <a:spcPts val="2550"/>
              </a:lnSpc>
              <a:buNone/>
            </a:pPr>
            <a:r>
              <a:rPr lang="ro-RO" sz="1700" dirty="0">
                <a:solidFill>
                  <a:srgbClr val="3D3838"/>
                </a:solidFill>
                <a:latin typeface="Arial Black" panose="020B0A04020102020204" pitchFamily="34" charset="0"/>
                <a:ea typeface="Source Sans 3" pitchFamily="34" charset="-122"/>
                <a:cs typeface="Source Sans 3" pitchFamily="34" charset="-120"/>
              </a:rPr>
              <a:t>   </a:t>
            </a:r>
            <a:r>
              <a:rPr lang="en-US" sz="1700" dirty="0" err="1">
                <a:solidFill>
                  <a:srgbClr val="3D3838"/>
                </a:solidFill>
                <a:latin typeface="Arial Black" panose="020B0A04020102020204" pitchFamily="34" charset="0"/>
                <a:ea typeface="Source Sans 3" pitchFamily="34" charset="-122"/>
                <a:cs typeface="Source Sans 3" pitchFamily="34" charset="-120"/>
              </a:rPr>
              <a:t>Această</a:t>
            </a:r>
            <a:r>
              <a:rPr lang="en-US" sz="1700" dirty="0">
                <a:solidFill>
                  <a:srgbClr val="3D3838"/>
                </a:solidFill>
                <a:latin typeface="Arial Black" panose="020B0A04020102020204" pitchFamily="34" charset="0"/>
                <a:ea typeface="Source Sans 3" pitchFamily="34" charset="-122"/>
                <a:cs typeface="Source Sans 3" pitchFamily="34" charset="-120"/>
              </a:rPr>
              <a:t> imagine animată oferă o perspectivă dinamică asupra demonstrației Teoremei lui Pitagora, arătând cum pătratele construite pe catete pot fi rearanjate perfect pentru a umple pătratul construit pe ipotenuză. Este o dovadă a faptului că matematica nu este doar despre formule abstracte, ci și despre frumusețe, intuiție și armonie vizuală. </a:t>
            </a:r>
            <a:r>
              <a:rPr lang="ro-RO" sz="1700" dirty="0">
                <a:solidFill>
                  <a:srgbClr val="3D3838"/>
                </a:solidFill>
                <a:latin typeface="Arial Black" panose="020B0A04020102020204" pitchFamily="34" charset="0"/>
                <a:ea typeface="Source Sans 3" pitchFamily="34" charset="-122"/>
                <a:cs typeface="Source Sans 3" pitchFamily="34" charset="-120"/>
              </a:rPr>
              <a:t>   </a:t>
            </a:r>
          </a:p>
          <a:p>
            <a:pPr marL="0" indent="0" algn="just">
              <a:lnSpc>
                <a:spcPts val="2550"/>
              </a:lnSpc>
              <a:buNone/>
            </a:pPr>
            <a:r>
              <a:rPr lang="ro-RO" sz="1700" dirty="0">
                <a:solidFill>
                  <a:srgbClr val="3D3838"/>
                </a:solidFill>
                <a:latin typeface="Arial Black" panose="020B0A04020102020204" pitchFamily="34" charset="0"/>
                <a:ea typeface="Source Sans 3" pitchFamily="34" charset="-122"/>
                <a:cs typeface="Source Sans 3" pitchFamily="34" charset="-120"/>
              </a:rPr>
              <a:t>     </a:t>
            </a:r>
            <a:r>
              <a:rPr lang="en-US" sz="1700" dirty="0">
                <a:solidFill>
                  <a:srgbClr val="3D3838"/>
                </a:solidFill>
                <a:latin typeface="Arial Black" panose="020B0A04020102020204" pitchFamily="34" charset="0"/>
                <a:ea typeface="Source Sans 3" pitchFamily="34" charset="-122"/>
                <a:cs typeface="Source Sans 3" pitchFamily="34" charset="-120"/>
              </a:rPr>
              <a:t>O astfel de reprezentare face teorema accesibilă și convingătoare pentru oricine, indiferent de nivelul de expertiză matematică.</a:t>
            </a:r>
            <a:endParaRPr lang="en-US" sz="1700" dirty="0">
              <a:latin typeface="Arial Black" panose="020B0A04020102020204" pitchFamily="34" charset="0"/>
            </a:endParaRPr>
          </a:p>
        </p:txBody>
      </p:sp>
      <p:pic>
        <p:nvPicPr>
          <p:cNvPr id="6" name="Рисунок 5">
            <a:extLst>
              <a:ext uri="{FF2B5EF4-FFF2-40B4-BE49-F238E27FC236}">
                <a16:creationId xmlns:a16="http://schemas.microsoft.com/office/drawing/2014/main" id="{706E142D-0266-E901-F3AB-96AD1381E999}"/>
              </a:ext>
            </a:extLst>
          </p:cNvPr>
          <p:cNvPicPr>
            <a:picLocks noChangeAspect="1"/>
          </p:cNvPicPr>
          <p:nvPr/>
        </p:nvPicPr>
        <p:blipFill>
          <a:blip r:embed="rId3"/>
          <a:stretch>
            <a:fillRect/>
          </a:stretch>
        </p:blipFill>
        <p:spPr>
          <a:xfrm>
            <a:off x="8991413" y="1028700"/>
            <a:ext cx="4557900" cy="55721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1648</Words>
  <Application>Microsoft Office PowerPoint</Application>
  <PresentationFormat>Довільний</PresentationFormat>
  <Paragraphs>73</Paragraphs>
  <Slides>10</Slides>
  <Notes>10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10</vt:i4>
      </vt:variant>
    </vt:vector>
  </HeadingPairs>
  <TitlesOfParts>
    <vt:vector size="15" baseType="lpstr">
      <vt:lpstr>Arial Black</vt:lpstr>
      <vt:lpstr>Source Sans 3</vt:lpstr>
      <vt:lpstr>Montserrat Bold</vt:lpstr>
      <vt:lpstr>Arial</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Oleg Bolocan</dc:creator>
  <cp:lastModifiedBy>Liliya Hovornyan</cp:lastModifiedBy>
  <cp:revision>3</cp:revision>
  <dcterms:created xsi:type="dcterms:W3CDTF">2025-09-09T15:46:28Z</dcterms:created>
  <dcterms:modified xsi:type="dcterms:W3CDTF">2025-09-09T16:23:10Z</dcterms:modified>
</cp:coreProperties>
</file>