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9" r:id="rId4"/>
    <p:sldId id="270" r:id="rId5"/>
    <p:sldId id="258" r:id="rId6"/>
    <p:sldId id="264" r:id="rId7"/>
    <p:sldId id="259" r:id="rId8"/>
    <p:sldId id="265" r:id="rId9"/>
    <p:sldId id="260" r:id="rId10"/>
    <p:sldId id="261" r:id="rId11"/>
    <p:sldId id="262" r:id="rId12"/>
    <p:sldId id="266" r:id="rId13"/>
    <p:sldId id="267" r:id="rId14"/>
    <p:sldId id="268"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3333FF"/>
    <a:srgbClr val="660033"/>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62" y="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med">
    <p:wheel spokes="8"/>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med">
    <p:wheel spokes="8"/>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18.09.2025</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wheel spokes="8"/>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7.xml"/><Relationship Id="rId4" Type="http://schemas.openxmlformats.org/officeDocument/2006/relationships/image" Target="../media/image23.jpeg"/></Relationships>
</file>

<file path=ppt/slides/_rels/slide1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8.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6000" y="2071678"/>
            <a:ext cx="8388000" cy="3046988"/>
          </a:xfrm>
          <a:prstGeom prst="rect">
            <a:avLst/>
          </a:prstGeom>
          <a:ln>
            <a:noFill/>
          </a:ln>
          <a:effectLst>
            <a:glow rad="228600">
              <a:schemeClr val="accent2">
                <a:satMod val="175000"/>
                <a:alpha val="40000"/>
              </a:schemeClr>
            </a:glow>
            <a:outerShdw blurRad="184150" dist="241300" dir="11520000" sx="110000" sy="110000" algn="ctr">
              <a:srgbClr val="000000">
                <a:alpha val="18000"/>
              </a:srgbClr>
            </a:outerShdw>
            <a:softEdge rad="635000"/>
          </a:effectLst>
          <a:scene3d>
            <a:camera prst="perspectiveContrastingRightFacing"/>
            <a:lightRig rig="flood" dir="t">
              <a:rot lat="0" lon="0" rev="13800000"/>
            </a:lightRig>
          </a:scene3d>
          <a:sp3d extrusionH="107950" prstMaterial="plastic">
            <a:bevelT w="82550" h="63500" prst="divot"/>
            <a:bevelB/>
          </a:sp3d>
        </p:spPr>
        <p:style>
          <a:lnRef idx="2">
            <a:schemeClr val="accent2"/>
          </a:lnRef>
          <a:fillRef idx="1">
            <a:schemeClr val="lt1"/>
          </a:fillRef>
          <a:effectRef idx="0">
            <a:schemeClr val="accent2"/>
          </a:effectRef>
          <a:fontRef idx="minor">
            <a:schemeClr val="dk1"/>
          </a:fontRef>
        </p:style>
        <p:txBody>
          <a:bodyPr wrap="square" lIns="91440" tIns="45720" rIns="91440" bIns="45720">
            <a:spAutoFit/>
          </a:bodyPr>
          <a:lstStyle/>
          <a:p>
            <a:pPr algn="ctr"/>
            <a:r>
              <a:rPr lang="en-US" sz="9600" b="1" dirty="0" err="1">
                <a:ln w="38100">
                  <a:solidFill>
                    <a:schemeClr val="bg2">
                      <a:lumMod val="1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Elephant" pitchFamily="18" charset="0"/>
              </a:rPr>
              <a:t>Dimitrie</a:t>
            </a:r>
            <a:r>
              <a:rPr lang="en-US" sz="9600" b="1" dirty="0">
                <a:ln w="38100">
                  <a:solidFill>
                    <a:schemeClr val="bg2">
                      <a:lumMod val="1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Elephant" pitchFamily="18" charset="0"/>
              </a:rPr>
              <a:t> </a:t>
            </a:r>
            <a:r>
              <a:rPr lang="en-US" sz="9600" b="1" dirty="0" err="1">
                <a:ln w="38100">
                  <a:solidFill>
                    <a:schemeClr val="bg2">
                      <a:lumMod val="10000"/>
                    </a:schemeClr>
                  </a:solidFill>
                  <a:prstDash val="solid"/>
                  <a:miter lim="800000"/>
                </a:ln>
                <a:solidFill>
                  <a:schemeClr val="accent2">
                    <a:lumMod val="50000"/>
                  </a:schemeClr>
                </a:solidFill>
                <a:effectLst>
                  <a:outerShdw blurRad="25500" dist="23000" dir="7020000" algn="tl">
                    <a:srgbClr val="000000">
                      <a:alpha val="50000"/>
                    </a:srgbClr>
                  </a:outerShdw>
                </a:effectLst>
                <a:latin typeface="Elephant" pitchFamily="18" charset="0"/>
              </a:rPr>
              <a:t>Cantemir</a:t>
            </a:r>
            <a:endParaRPr lang="ru-RU" sz="9600" b="1" dirty="0">
              <a:ln w="38100">
                <a:solidFill>
                  <a:schemeClr val="bg2">
                    <a:lumMod val="10000"/>
                  </a:schemeClr>
                </a:solidFill>
                <a:prstDash val="solid"/>
                <a:miter lim="800000"/>
              </a:ln>
              <a:solidFill>
                <a:schemeClr val="accent2">
                  <a:lumMod val="50000"/>
                </a:schemeClr>
              </a:solidFill>
              <a:effectLst>
                <a:outerShdw blurRad="25500" dist="23000" dir="7020000" algn="tl">
                  <a:srgbClr val="000000">
                    <a:alpha val="50000"/>
                  </a:srgbClr>
                </a:outerShdw>
              </a:effectLst>
            </a:endParaRPr>
          </a:p>
        </p:txBody>
      </p:sp>
    </p:spTree>
  </p:cSld>
  <p:clrMapOvr>
    <a:masterClrMapping/>
  </p:clrMapOvr>
  <p:transition spd="med">
    <p:wheel spokes="8"/>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User\Desktop\images.jpgd.jpg"/>
          <p:cNvPicPr>
            <a:picLocks noChangeAspect="1" noChangeArrowheads="1"/>
          </p:cNvPicPr>
          <p:nvPr/>
        </p:nvPicPr>
        <p:blipFill>
          <a:blip r:embed="rId2"/>
          <a:srcRect/>
          <a:stretch>
            <a:fillRect/>
          </a:stretch>
        </p:blipFill>
        <p:spPr bwMode="auto">
          <a:xfrm>
            <a:off x="0" y="0"/>
            <a:ext cx="4000496" cy="4429132"/>
          </a:xfrm>
          <a:prstGeom prst="rect">
            <a:avLst/>
          </a:prstGeom>
          <a:noFill/>
        </p:spPr>
      </p:pic>
      <p:pic>
        <p:nvPicPr>
          <p:cNvPr id="6147" name="Picture 3" descr="C:\Users\User\Desktop\emblema dinastiei.png"/>
          <p:cNvPicPr>
            <a:picLocks noChangeAspect="1" noChangeArrowheads="1"/>
          </p:cNvPicPr>
          <p:nvPr/>
        </p:nvPicPr>
        <p:blipFill>
          <a:blip r:embed="rId3"/>
          <a:srcRect/>
          <a:stretch>
            <a:fillRect/>
          </a:stretch>
        </p:blipFill>
        <p:spPr bwMode="auto">
          <a:xfrm>
            <a:off x="3714744" y="0"/>
            <a:ext cx="5429256" cy="6429396"/>
          </a:xfrm>
          <a:prstGeom prst="rect">
            <a:avLst/>
          </a:prstGeom>
          <a:noFill/>
        </p:spPr>
      </p:pic>
      <p:sp>
        <p:nvSpPr>
          <p:cNvPr id="4" name="TextBox 3"/>
          <p:cNvSpPr txBox="1"/>
          <p:nvPr/>
        </p:nvSpPr>
        <p:spPr>
          <a:xfrm>
            <a:off x="357158" y="5643578"/>
            <a:ext cx="8602590" cy="707886"/>
          </a:xfrm>
          <a:prstGeom prst="rect">
            <a:avLst/>
          </a:prstGeom>
          <a:noFill/>
        </p:spPr>
        <p:txBody>
          <a:bodyPr wrap="square" rtlCol="0">
            <a:spAutoFit/>
          </a:bodyPr>
          <a:lstStyle/>
          <a:p>
            <a:r>
              <a:rPr lang="en-US" sz="4000" b="1" i="1" dirty="0" err="1">
                <a:solidFill>
                  <a:schemeClr val="accent1">
                    <a:lumMod val="50000"/>
                  </a:schemeClr>
                </a:solidFill>
                <a:latin typeface="Algerian" pitchFamily="82" charset="0"/>
              </a:rPr>
              <a:t>Emblema</a:t>
            </a:r>
            <a:r>
              <a:rPr lang="en-US" sz="4000" b="1" i="1" dirty="0">
                <a:solidFill>
                  <a:schemeClr val="accent1">
                    <a:lumMod val="50000"/>
                  </a:schemeClr>
                </a:solidFill>
                <a:latin typeface="Algerian" pitchFamily="82" charset="0"/>
              </a:rPr>
              <a:t> </a:t>
            </a:r>
            <a:r>
              <a:rPr lang="en-US" sz="4000" b="1" i="1" dirty="0" err="1">
                <a:solidFill>
                  <a:schemeClr val="accent1">
                    <a:lumMod val="50000"/>
                  </a:schemeClr>
                </a:solidFill>
                <a:latin typeface="Algerian" pitchFamily="82" charset="0"/>
              </a:rPr>
              <a:t>dinastiei</a:t>
            </a:r>
            <a:r>
              <a:rPr lang="en-US" sz="4000" b="1" i="1" dirty="0">
                <a:solidFill>
                  <a:schemeClr val="accent1">
                    <a:lumMod val="50000"/>
                  </a:schemeClr>
                </a:solidFill>
                <a:latin typeface="Algerian" pitchFamily="82" charset="0"/>
              </a:rPr>
              <a:t> </a:t>
            </a:r>
            <a:r>
              <a:rPr lang="en-US" sz="4000" b="1" i="1" dirty="0" err="1">
                <a:solidFill>
                  <a:schemeClr val="accent1">
                    <a:lumMod val="50000"/>
                  </a:schemeClr>
                </a:solidFill>
                <a:latin typeface="Algerian" pitchFamily="82" charset="0"/>
              </a:rPr>
              <a:t>Cantemir</a:t>
            </a:r>
            <a:endParaRPr lang="ru-RU" sz="4000" b="1" i="1" dirty="0">
              <a:solidFill>
                <a:schemeClr val="accent1">
                  <a:lumMod val="50000"/>
                </a:schemeClr>
              </a:solidFill>
            </a:endParaRPr>
          </a:p>
        </p:txBody>
      </p:sp>
    </p:spTree>
  </p:cSld>
  <p:clrMapOvr>
    <a:masterClrMapping/>
  </p:clrMapOvr>
  <p:transition spd="med">
    <p:wheel spokes="8"/>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User\Desktop\images.jpgc.jpg"/>
          <p:cNvPicPr>
            <a:picLocks noChangeAspect="1" noChangeArrowheads="1"/>
          </p:cNvPicPr>
          <p:nvPr/>
        </p:nvPicPr>
        <p:blipFill>
          <a:blip r:embed="rId2"/>
          <a:srcRect/>
          <a:stretch>
            <a:fillRect/>
          </a:stretch>
        </p:blipFill>
        <p:spPr bwMode="auto">
          <a:xfrm>
            <a:off x="428596" y="0"/>
            <a:ext cx="8143900" cy="5214950"/>
          </a:xfrm>
          <a:prstGeom prst="rect">
            <a:avLst/>
          </a:prstGeom>
          <a:noFill/>
        </p:spPr>
      </p:pic>
      <p:sp>
        <p:nvSpPr>
          <p:cNvPr id="3" name="TextBox 2"/>
          <p:cNvSpPr txBox="1"/>
          <p:nvPr/>
        </p:nvSpPr>
        <p:spPr>
          <a:xfrm>
            <a:off x="1285852" y="5786454"/>
            <a:ext cx="7324299" cy="769441"/>
          </a:xfrm>
          <a:prstGeom prst="rect">
            <a:avLst/>
          </a:prstGeom>
          <a:noFill/>
        </p:spPr>
        <p:txBody>
          <a:bodyPr wrap="square" rtlCol="0">
            <a:spAutoFit/>
          </a:bodyPr>
          <a:lstStyle/>
          <a:p>
            <a:r>
              <a:rPr lang="en-US" sz="4400" b="1" i="1" dirty="0" err="1">
                <a:solidFill>
                  <a:srgbClr val="C00000"/>
                </a:solidFill>
                <a:latin typeface="Algerian" pitchFamily="82" charset="0"/>
              </a:rPr>
              <a:t>Descrierea</a:t>
            </a:r>
            <a:r>
              <a:rPr lang="en-US" sz="4400" b="1" i="1" dirty="0">
                <a:solidFill>
                  <a:srgbClr val="C00000"/>
                </a:solidFill>
                <a:latin typeface="Algerian" pitchFamily="82" charset="0"/>
              </a:rPr>
              <a:t> </a:t>
            </a:r>
            <a:r>
              <a:rPr lang="en-US" sz="4400" b="1" i="1" dirty="0" err="1">
                <a:solidFill>
                  <a:srgbClr val="C00000"/>
                </a:solidFill>
                <a:latin typeface="Algerian" pitchFamily="82" charset="0"/>
              </a:rPr>
              <a:t>Moldovei</a:t>
            </a:r>
            <a:endParaRPr lang="ru-RU" sz="4400" b="1" i="1" dirty="0">
              <a:solidFill>
                <a:srgbClr val="C00000"/>
              </a:solidFill>
            </a:endParaRPr>
          </a:p>
        </p:txBody>
      </p:sp>
    </p:spTree>
  </p:cSld>
  <p:clrMapOvr>
    <a:masterClrMapping/>
  </p:clrMapOvr>
  <p:transition spd="med">
    <p:wheel spokes="8"/>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User\Desktop\images.jpgdc.jpg"/>
          <p:cNvPicPr>
            <a:picLocks noChangeAspect="1" noChangeArrowheads="1"/>
          </p:cNvPicPr>
          <p:nvPr/>
        </p:nvPicPr>
        <p:blipFill>
          <a:blip r:embed="rId2"/>
          <a:srcRect/>
          <a:stretch>
            <a:fillRect/>
          </a:stretch>
        </p:blipFill>
        <p:spPr bwMode="auto">
          <a:xfrm>
            <a:off x="-142876" y="0"/>
            <a:ext cx="9286876" cy="6858000"/>
          </a:xfrm>
          <a:prstGeom prst="rect">
            <a:avLst/>
          </a:prstGeom>
          <a:noFill/>
        </p:spPr>
      </p:pic>
    </p:spTree>
  </p:cSld>
  <p:clrMapOvr>
    <a:masterClrMapping/>
  </p:clrMapOvr>
  <p:transition spd="med">
    <p:wheel spokes="8"/>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User\Desktop\trei ierarhi.jpg"/>
          <p:cNvPicPr>
            <a:picLocks noChangeAspect="1" noChangeArrowheads="1"/>
          </p:cNvPicPr>
          <p:nvPr/>
        </p:nvPicPr>
        <p:blipFill>
          <a:blip r:embed="rId2"/>
          <a:srcRect/>
          <a:stretch>
            <a:fillRect/>
          </a:stretch>
        </p:blipFill>
        <p:spPr bwMode="auto">
          <a:xfrm>
            <a:off x="-90488" y="0"/>
            <a:ext cx="4591050" cy="5572140"/>
          </a:xfrm>
          <a:prstGeom prst="rect">
            <a:avLst/>
          </a:prstGeom>
          <a:noFill/>
        </p:spPr>
      </p:pic>
      <p:pic>
        <p:nvPicPr>
          <p:cNvPr id="11267" name="Picture 3" descr="C:\Users\User\Desktop\3ierarhi.jpg"/>
          <p:cNvPicPr>
            <a:picLocks noChangeAspect="1" noChangeArrowheads="1"/>
          </p:cNvPicPr>
          <p:nvPr/>
        </p:nvPicPr>
        <p:blipFill>
          <a:blip r:embed="rId3"/>
          <a:srcRect/>
          <a:stretch>
            <a:fillRect/>
          </a:stretch>
        </p:blipFill>
        <p:spPr bwMode="auto">
          <a:xfrm>
            <a:off x="4500562" y="0"/>
            <a:ext cx="4643438" cy="6858000"/>
          </a:xfrm>
          <a:prstGeom prst="rect">
            <a:avLst/>
          </a:prstGeom>
          <a:noFill/>
        </p:spPr>
      </p:pic>
      <p:sp>
        <p:nvSpPr>
          <p:cNvPr id="4" name="TextBox 3"/>
          <p:cNvSpPr txBox="1"/>
          <p:nvPr/>
        </p:nvSpPr>
        <p:spPr>
          <a:xfrm>
            <a:off x="0" y="5643578"/>
            <a:ext cx="4572000" cy="1200329"/>
          </a:xfrm>
          <a:prstGeom prst="rect">
            <a:avLst/>
          </a:prstGeom>
          <a:blipFill>
            <a:blip r:embed="rId4"/>
            <a:tile tx="0" ty="0" sx="100000" sy="100000" flip="none" algn="tl"/>
          </a:blipFill>
          <a:ln w="38100">
            <a:solidFill>
              <a:schemeClr val="tx1"/>
            </a:solidFill>
          </a:ln>
        </p:spPr>
        <p:txBody>
          <a:bodyPr wrap="square" rtlCol="0">
            <a:spAutoFit/>
          </a:bodyPr>
          <a:lstStyle/>
          <a:p>
            <a:pPr algn="ctr"/>
            <a:r>
              <a:rPr lang="en-US" sz="3600" b="1" i="1" dirty="0" err="1">
                <a:solidFill>
                  <a:srgbClr val="663300"/>
                </a:solidFill>
                <a:latin typeface="Algerian" pitchFamily="82" charset="0"/>
              </a:rPr>
              <a:t>Manastirea</a:t>
            </a:r>
            <a:r>
              <a:rPr lang="en-US" sz="3600" b="1" i="1" dirty="0">
                <a:solidFill>
                  <a:srgbClr val="663300"/>
                </a:solidFill>
                <a:latin typeface="Algerian" pitchFamily="82" charset="0"/>
              </a:rPr>
              <a:t> </a:t>
            </a:r>
          </a:p>
          <a:p>
            <a:pPr algn="ctr"/>
            <a:r>
              <a:rPr lang="en-US" sz="3600" b="1" i="1" dirty="0" err="1">
                <a:solidFill>
                  <a:srgbClr val="663300"/>
                </a:solidFill>
                <a:latin typeface="Algerian" pitchFamily="82" charset="0"/>
              </a:rPr>
              <a:t>Trei</a:t>
            </a:r>
            <a:r>
              <a:rPr lang="en-US" sz="3600" b="1" i="1" dirty="0">
                <a:solidFill>
                  <a:srgbClr val="663300"/>
                </a:solidFill>
                <a:latin typeface="Algerian" pitchFamily="82" charset="0"/>
              </a:rPr>
              <a:t>      </a:t>
            </a:r>
            <a:r>
              <a:rPr lang="en-US" sz="3600" b="1" i="1" dirty="0" err="1">
                <a:solidFill>
                  <a:srgbClr val="663300"/>
                </a:solidFill>
                <a:latin typeface="Algerian" pitchFamily="82" charset="0"/>
              </a:rPr>
              <a:t>Ierarhi</a:t>
            </a:r>
            <a:endParaRPr lang="ru-RU" sz="3600" b="1" i="1" dirty="0">
              <a:solidFill>
                <a:srgbClr val="663300"/>
              </a:solidFill>
            </a:endParaRPr>
          </a:p>
        </p:txBody>
      </p:sp>
    </p:spTree>
  </p:cSld>
  <p:clrMapOvr>
    <a:masterClrMapping/>
  </p:clrMapOvr>
  <p:transition spd="med">
    <p:wheel spokes="8"/>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User\Desktop\mormint.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spd="med">
    <p:wheel spokes="8"/>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285728"/>
            <a:ext cx="7786742" cy="5570756"/>
          </a:xfrm>
          <a:prstGeom prst="rect">
            <a:avLst/>
          </a:prstGeom>
        </p:spPr>
        <p:txBody>
          <a:bodyPr wrap="square">
            <a:spAutoFit/>
          </a:bodyPr>
          <a:lstStyle/>
          <a:p>
            <a:pPr algn="ctr"/>
            <a:r>
              <a:rPr lang="vi-VN" sz="3600" b="1" i="1" dirty="0">
                <a:solidFill>
                  <a:srgbClr val="C00000"/>
                </a:solidFill>
              </a:rPr>
              <a:t>Tot ce rămîne în urma unui om este numele.</a:t>
            </a:r>
            <a:endParaRPr lang="en-US" sz="3600" b="1" i="1" dirty="0">
              <a:solidFill>
                <a:srgbClr val="C00000"/>
              </a:solidFill>
            </a:endParaRPr>
          </a:p>
          <a:p>
            <a:pPr algn="ctr"/>
            <a:r>
              <a:rPr lang="vi-VN" sz="3600" b="1" i="1" dirty="0">
                <a:solidFill>
                  <a:srgbClr val="C00000"/>
                </a:solidFill>
              </a:rPr>
              <a:t> </a:t>
            </a:r>
            <a:r>
              <a:rPr lang="vi-VN" sz="3200" b="1" i="1" dirty="0">
                <a:solidFill>
                  <a:srgbClr val="002060"/>
                </a:solidFill>
              </a:rPr>
              <a:t>Sîntem un popor norocos, fiindcă noi, spre deosebire de alte popoare, nu trebuie să ne născocim strămoşii. Noi îi avem.</a:t>
            </a:r>
            <a:endParaRPr lang="en-US" sz="3200" b="1" i="1" dirty="0">
              <a:solidFill>
                <a:srgbClr val="002060"/>
              </a:solidFill>
            </a:endParaRPr>
          </a:p>
          <a:p>
            <a:pPr algn="ctr"/>
            <a:endParaRPr lang="en-US" sz="3200" b="1" i="1" dirty="0">
              <a:solidFill>
                <a:srgbClr val="002060"/>
              </a:solidFill>
            </a:endParaRPr>
          </a:p>
          <a:p>
            <a:pPr algn="ctr"/>
            <a:r>
              <a:rPr lang="vi-VN" sz="3200" b="1" i="1" dirty="0">
                <a:solidFill>
                  <a:srgbClr val="002060"/>
                </a:solidFill>
              </a:rPr>
              <a:t> Multe din paginile care s-au scris sînt valabile şi pe viitor. Cînd ne întoarcem în vremuri, ne întîlnim cu </a:t>
            </a:r>
            <a:endParaRPr lang="en-US" sz="3200" b="1" i="1" dirty="0">
              <a:solidFill>
                <a:srgbClr val="002060"/>
              </a:solidFill>
            </a:endParaRPr>
          </a:p>
          <a:p>
            <a:pPr algn="ctr"/>
            <a:r>
              <a:rPr lang="vi-VN" sz="4400" b="1" i="1" dirty="0">
                <a:solidFill>
                  <a:srgbClr val="C00000"/>
                </a:solidFill>
              </a:rPr>
              <a:t>Dimitrie Cantemir </a:t>
            </a:r>
            <a:endParaRPr lang="ru-RU" sz="4400" b="1" i="1" dirty="0">
              <a:solidFill>
                <a:srgbClr val="C00000"/>
              </a:solidFill>
            </a:endParaRPr>
          </a:p>
        </p:txBody>
      </p:sp>
    </p:spTree>
  </p:cSld>
  <p:clrMapOvr>
    <a:masterClrMapping/>
  </p:clrMapOvr>
  <p:transition spd="med">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ser\Desktop\index.jpg"/>
          <p:cNvPicPr>
            <a:picLocks noChangeAspect="1" noChangeArrowheads="1"/>
          </p:cNvPicPr>
          <p:nvPr/>
        </p:nvPicPr>
        <p:blipFill>
          <a:blip r:embed="rId2"/>
          <a:srcRect/>
          <a:stretch>
            <a:fillRect/>
          </a:stretch>
        </p:blipFill>
        <p:spPr bwMode="auto">
          <a:xfrm>
            <a:off x="1" y="0"/>
            <a:ext cx="9144000" cy="6857999"/>
          </a:xfrm>
          <a:prstGeom prst="rect">
            <a:avLst/>
          </a:prstGeom>
          <a:noFill/>
        </p:spPr>
      </p:pic>
    </p:spTree>
  </p:cSld>
  <p:clrMapOvr>
    <a:masterClrMapping/>
  </p:clrMapOvr>
  <p:transition spd="med">
    <p:wheel spokes="8"/>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785794"/>
          </a:xfrm>
        </p:spPr>
        <p:txBody>
          <a:bodyPr>
            <a:normAutofit fontScale="90000"/>
          </a:bodyPr>
          <a:lstStyle/>
          <a:p>
            <a:pPr algn="ctr"/>
            <a:r>
              <a:rPr lang="en-US" sz="5400" b="1" i="1" dirty="0" err="1"/>
              <a:t>Bibliografie</a:t>
            </a:r>
            <a:r>
              <a:rPr lang="en-US" dirty="0"/>
              <a:t> </a:t>
            </a:r>
            <a:endParaRPr lang="ru-RU" dirty="0"/>
          </a:p>
        </p:txBody>
      </p:sp>
      <p:sp>
        <p:nvSpPr>
          <p:cNvPr id="3" name="Содержимое 2"/>
          <p:cNvSpPr>
            <a:spLocks noGrp="1"/>
          </p:cNvSpPr>
          <p:nvPr>
            <p:ph idx="1"/>
          </p:nvPr>
        </p:nvSpPr>
        <p:spPr>
          <a:xfrm>
            <a:off x="0" y="857232"/>
            <a:ext cx="9144000" cy="6000768"/>
          </a:xfrm>
          <a:blipFill>
            <a:blip r:embed="rId2"/>
            <a:tile tx="0" ty="0" sx="100000" sy="100000" flip="none" algn="tl"/>
          </a:blipFill>
        </p:spPr>
        <p:txBody>
          <a:bodyPr numCol="1">
            <a:noAutofit/>
          </a:bodyPr>
          <a:lstStyle/>
          <a:p>
            <a:pPr>
              <a:lnSpc>
                <a:spcPct val="150000"/>
              </a:lnSpc>
            </a:pPr>
            <a:r>
              <a:rPr lang="en-US" sz="1200" dirty="0">
                <a:latin typeface="Times New Roman" pitchFamily="18" charset="0"/>
                <a:cs typeface="Times New Roman" pitchFamily="18" charset="0"/>
              </a:rPr>
              <a:t> </a:t>
            </a:r>
            <a:r>
              <a:rPr lang="vi-VN" sz="1200" dirty="0">
                <a:latin typeface="Times New Roman" pitchFamily="18" charset="0"/>
                <a:cs typeface="Times New Roman" pitchFamily="18" charset="0"/>
              </a:rPr>
              <a:t>Dimitrie era al doilea copil al lui Constantin Cantemir, voievodul Moldovei (1685- 1693). S-a născut la Iaşi în 1673, iar educaţia i-a fost dată de către dascăli de slavonă, greacă, latină, teologie şi filozofie. Începând cu anul 1688, la vârsta de 15 ani, va trăi în capitala Imperiului Otoman, Istambul, anticul Constantinopol, metropola politică şi culturală a Imperiului Roman de Răsărit şi a Imperiului Bizantin. Deşi ostatic la curte sultanului, are posibilitatea să-şi continue învăţătura la Academia Patriarhiei constantinopolitane. În foarte bogata-i bibliotecă află o pleiadă de lucrări din cele mai diverse ramuri ale ştiinţei şi culturii: logică, filozofie, geografie, istorie, medicină, chimie, limbi orientale (turcă, arabă, persană). Îi cunoaşte şi întreţine discuţii pe teme filozofice şi politice cu ambasadorii francezi, olandezi şi ruşi. </a:t>
            </a:r>
          </a:p>
          <a:p>
            <a:pPr>
              <a:lnSpc>
                <a:spcPct val="150000"/>
              </a:lnSpc>
            </a:pPr>
            <a:r>
              <a:rPr lang="vi-VN" sz="1200" dirty="0">
                <a:latin typeface="Times New Roman" pitchFamily="18" charset="0"/>
                <a:cs typeface="Times New Roman" pitchFamily="18" charset="0"/>
              </a:rPr>
              <a:t>       După circa 22 de ani de studii în Constantinopol s-a întors la Iaşi, fiind coparticipant la domnia tatălui său. Ales apoi domnitor, în martie1693, nu a deţinut tronul Moldovei decât 2 luni, nefiind confirmat de către sultan. S-a întors la Constantinopol spre a-şi continua studiile. Cu prilejul unui război turco-austriac efectuează o călătorie în Europe Central, prilej cu care a ajuns şi în Banat, la Timişoara. Are astfel prilejul de a se convinge de unitatea lingvistică a poporului român.</a:t>
            </a:r>
          </a:p>
          <a:p>
            <a:pPr>
              <a:lnSpc>
                <a:spcPct val="150000"/>
              </a:lnSpc>
            </a:pPr>
            <a:r>
              <a:rPr lang="vi-VN" sz="1200" dirty="0">
                <a:latin typeface="Times New Roman" pitchFamily="18" charset="0"/>
                <a:cs typeface="Times New Roman" pitchFamily="18" charset="0"/>
              </a:rPr>
              <a:t>       Antioh, fratele mai mare, îşi însuşeşte întreaga moştenire, lăsându-l într-o situaţie financiară precară. Candidează la tronul Moldovei şi obţine confirmarea Porţii Otomane la 14 noiembrie 1710. Aliindu-se cu ţarul Rusiei Petru cel Mare (1682- 1725), ia parte la războiul ruso-turc. Pierzând bătălia de la Stănileşti pe Prut (1711), l-a urmat pe ţar în Rusia. Lângă Harcov i se acordă un întins domeniu feudal şi este învestit cu înaltul titlu de Principe Serenissim al Rusiei (1 august 1711).</a:t>
            </a:r>
          </a:p>
          <a:p>
            <a:pPr>
              <a:lnSpc>
                <a:spcPct val="150000"/>
              </a:lnSpc>
            </a:pPr>
            <a:r>
              <a:rPr lang="vi-VN" sz="1200" dirty="0">
                <a:latin typeface="Times New Roman" pitchFamily="18" charset="0"/>
                <a:cs typeface="Times New Roman" pitchFamily="18" charset="0"/>
              </a:rPr>
              <a:t>       Lucrările sale despre structura şi evoluţia Imperiului Otoman îi aduc celebritate ştiinţifică pe continent, La 11 iulie 1714 a fost ales membru al Academiei din Berlin. Pe temeiul unor subtile analize politice de anvergură intercontinentală europeană-asiatică a demonstrat ce imperiul sultanilor se afla într-un profund doliu ce se va sfârşi prin dispariţia acestuia de pe harta lumii, previziune ce s-a dovedit conformă cu realitatea. În scrierile sale istorice, a demonstrat romanitatea poporului român, unitate de origine daco-romană şi de limbă a acestuia.</a:t>
            </a:r>
          </a:p>
          <a:p>
            <a:pPr>
              <a:lnSpc>
                <a:spcPct val="150000"/>
              </a:lnSpc>
            </a:pPr>
            <a:r>
              <a:rPr lang="vi-VN" sz="1200" dirty="0">
                <a:latin typeface="Times New Roman" pitchFamily="18" charset="0"/>
                <a:cs typeface="Times New Roman" pitchFamily="18" charset="0"/>
              </a:rPr>
              <a:t>A întocmit cea dintâi hartă după coordonatele geografice precise a Principatului Moldovei.</a:t>
            </a:r>
          </a:p>
          <a:p>
            <a:pPr>
              <a:lnSpc>
                <a:spcPct val="150000"/>
              </a:lnSpc>
            </a:pPr>
            <a:r>
              <a:rPr lang="vi-VN" sz="1200" dirty="0">
                <a:latin typeface="Times New Roman" pitchFamily="18" charset="0"/>
                <a:cs typeface="Times New Roman" pitchFamily="18" charset="0"/>
              </a:rPr>
              <a:t>       A încetat din viaţă în 1723 pe moşia sa Dimitrievka şi a fost înmormântat în Rusia. Actualmente, osemintele sale se odihnesc în biserica “Trei Ierarhi” din Iaşi.</a:t>
            </a:r>
          </a:p>
          <a:p>
            <a:pPr>
              <a:lnSpc>
                <a:spcPct val="150000"/>
              </a:lnSpc>
            </a:pPr>
            <a:endParaRPr lang="ru-RU" sz="1200" dirty="0">
              <a:latin typeface="Times New Roman" pitchFamily="18" charset="0"/>
              <a:cs typeface="Times New Roman" pitchFamily="18" charset="0"/>
            </a:endParaRPr>
          </a:p>
        </p:txBody>
      </p:sp>
    </p:spTree>
  </p:cSld>
  <p:clrMapOvr>
    <a:masterClrMapping/>
  </p:clrMapOvr>
  <p:transition spd="med">
    <p:wheel spokes="8"/>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42918"/>
          </a:xfrm>
        </p:spPr>
        <p:style>
          <a:lnRef idx="1">
            <a:schemeClr val="accent4"/>
          </a:lnRef>
          <a:fillRef idx="2">
            <a:schemeClr val="accent4"/>
          </a:fillRef>
          <a:effectRef idx="1">
            <a:schemeClr val="accent4"/>
          </a:effectRef>
          <a:fontRef idx="minor">
            <a:schemeClr val="dk1"/>
          </a:fontRef>
        </p:style>
        <p:txBody>
          <a:bodyPr/>
          <a:lstStyle/>
          <a:p>
            <a:pPr algn="ctr"/>
            <a:r>
              <a:rPr lang="en-US" sz="4400" dirty="0" err="1">
                <a:latin typeface="Algerian" pitchFamily="82" charset="0"/>
              </a:rPr>
              <a:t>Dinastia</a:t>
            </a:r>
            <a:r>
              <a:rPr lang="en-US" sz="4400" dirty="0">
                <a:latin typeface="Algerian" pitchFamily="82" charset="0"/>
              </a:rPr>
              <a:t> </a:t>
            </a:r>
            <a:r>
              <a:rPr lang="en-US" sz="4400" dirty="0" err="1">
                <a:ln w="38100">
                  <a:solidFill>
                    <a:schemeClr val="tx1"/>
                  </a:solidFill>
                </a:ln>
                <a:latin typeface="Algerian" pitchFamily="82" charset="0"/>
              </a:rPr>
              <a:t>Cantemir</a:t>
            </a:r>
            <a:endParaRPr lang="ru-RU" sz="4400" dirty="0">
              <a:ln w="38100">
                <a:solidFill>
                  <a:schemeClr val="tx1"/>
                </a:solidFill>
              </a:ln>
            </a:endParaRPr>
          </a:p>
        </p:txBody>
      </p:sp>
      <p:sp>
        <p:nvSpPr>
          <p:cNvPr id="14" name="Текст 13"/>
          <p:cNvSpPr>
            <a:spLocks noGrp="1"/>
          </p:cNvSpPr>
          <p:nvPr>
            <p:ph type="body" idx="2"/>
          </p:nvPr>
        </p:nvSpPr>
        <p:spPr/>
        <p:txBody>
          <a:bodyPr/>
          <a:lstStyle/>
          <a:p>
            <a:endParaRPr lang="ru-RU"/>
          </a:p>
        </p:txBody>
      </p:sp>
      <p:sp>
        <p:nvSpPr>
          <p:cNvPr id="13" name="Содержимое 12"/>
          <p:cNvSpPr>
            <a:spLocks noGrp="1"/>
          </p:cNvSpPr>
          <p:nvPr>
            <p:ph sz="half" idx="1"/>
          </p:nvPr>
        </p:nvSpPr>
        <p:spPr>
          <a:xfrm>
            <a:off x="0" y="0"/>
            <a:ext cx="9001156" cy="6858000"/>
          </a:xfrm>
        </p:spPr>
        <p:txBody>
          <a:bodyPr/>
          <a:lstStyle/>
          <a:p>
            <a:endParaRPr lang="ru-RU" dirty="0"/>
          </a:p>
        </p:txBody>
      </p:sp>
      <p:pic>
        <p:nvPicPr>
          <p:cNvPr id="2050" name="Picture 2" descr="C:\Users\User\Desktop\maria.jpg"/>
          <p:cNvPicPr>
            <a:picLocks noChangeAspect="1" noChangeArrowheads="1"/>
          </p:cNvPicPr>
          <p:nvPr/>
        </p:nvPicPr>
        <p:blipFill>
          <a:blip r:embed="rId2"/>
          <a:srcRect/>
          <a:stretch>
            <a:fillRect/>
          </a:stretch>
        </p:blipFill>
        <p:spPr bwMode="auto">
          <a:xfrm>
            <a:off x="6643702" y="285728"/>
            <a:ext cx="2500298" cy="278608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2051" name="Picture 3" descr="C:\Users\User\Desktop\constantin c.jpg"/>
          <p:cNvPicPr>
            <a:picLocks noChangeAspect="1" noChangeArrowheads="1"/>
          </p:cNvPicPr>
          <p:nvPr/>
        </p:nvPicPr>
        <p:blipFill>
          <a:blip r:embed="rId3"/>
          <a:srcRect/>
          <a:stretch>
            <a:fillRect/>
          </a:stretch>
        </p:blipFill>
        <p:spPr bwMode="auto">
          <a:xfrm>
            <a:off x="0" y="214290"/>
            <a:ext cx="2214546" cy="311676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2052" name="Picture 4" descr="C:\Users\User\Desktop\casandra.jpg"/>
          <p:cNvPicPr>
            <a:picLocks noChangeAspect="1" noChangeArrowheads="1"/>
          </p:cNvPicPr>
          <p:nvPr/>
        </p:nvPicPr>
        <p:blipFill>
          <a:blip r:embed="rId4"/>
          <a:srcRect/>
          <a:stretch>
            <a:fillRect/>
          </a:stretch>
        </p:blipFill>
        <p:spPr bwMode="auto">
          <a:xfrm>
            <a:off x="6786578" y="3571876"/>
            <a:ext cx="2143108" cy="300037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2053" name="Picture 5" descr="C:\Users\User\Desktop\cd.jpg"/>
          <p:cNvPicPr>
            <a:picLocks noChangeAspect="1" noChangeArrowheads="1"/>
          </p:cNvPicPr>
          <p:nvPr/>
        </p:nvPicPr>
        <p:blipFill>
          <a:blip r:embed="rId5"/>
          <a:srcRect/>
          <a:stretch>
            <a:fillRect/>
          </a:stretch>
        </p:blipFill>
        <p:spPr bwMode="auto">
          <a:xfrm>
            <a:off x="2928926" y="714356"/>
            <a:ext cx="3071834" cy="2786082"/>
          </a:xfrm>
          <a:prstGeom prst="rect">
            <a:avLst/>
          </a:prstGeom>
          <a:ln w="88900" cap="sq" cmpd="thickThin">
            <a:solidFill>
              <a:srgbClr val="000000"/>
            </a:solidFill>
            <a:prstDash val="solid"/>
            <a:miter lim="800000"/>
          </a:ln>
          <a:effectLst>
            <a:innerShdw blurRad="76200">
              <a:srgbClr val="000000"/>
            </a:innerShdw>
          </a:effectLst>
        </p:spPr>
      </p:pic>
      <p:pic>
        <p:nvPicPr>
          <p:cNvPr id="2056" name="Picture 8" descr="C:\Users\User\Desktop\antioh.jpg"/>
          <p:cNvPicPr>
            <a:picLocks noChangeAspect="1" noChangeArrowheads="1"/>
          </p:cNvPicPr>
          <p:nvPr/>
        </p:nvPicPr>
        <p:blipFill>
          <a:blip r:embed="rId6"/>
          <a:srcRect/>
          <a:stretch>
            <a:fillRect/>
          </a:stretch>
        </p:blipFill>
        <p:spPr bwMode="auto">
          <a:xfrm>
            <a:off x="0" y="3643314"/>
            <a:ext cx="2285984" cy="271462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5" name="TextBox 14"/>
          <p:cNvSpPr txBox="1"/>
          <p:nvPr/>
        </p:nvSpPr>
        <p:spPr>
          <a:xfrm>
            <a:off x="1285852" y="3143248"/>
            <a:ext cx="1500198" cy="369332"/>
          </a:xfrm>
          <a:prstGeom prst="rect">
            <a:avLst/>
          </a:prstGeom>
          <a:noFill/>
        </p:spPr>
        <p:txBody>
          <a:bodyPr wrap="square" rtlCol="0">
            <a:spAutoFit/>
          </a:bodyPr>
          <a:lstStyle/>
          <a:p>
            <a:r>
              <a:rPr lang="en-US" b="1" i="1" dirty="0" err="1"/>
              <a:t>Constantin</a:t>
            </a:r>
            <a:r>
              <a:rPr lang="en-US" b="1" i="1" dirty="0"/>
              <a:t> </a:t>
            </a:r>
            <a:endParaRPr lang="ru-RU" b="1" i="1" dirty="0"/>
          </a:p>
        </p:txBody>
      </p:sp>
      <p:sp>
        <p:nvSpPr>
          <p:cNvPr id="16" name="TextBox 15"/>
          <p:cNvSpPr txBox="1"/>
          <p:nvPr/>
        </p:nvSpPr>
        <p:spPr>
          <a:xfrm>
            <a:off x="357158" y="6286520"/>
            <a:ext cx="1643074" cy="369332"/>
          </a:xfrm>
          <a:prstGeom prst="rect">
            <a:avLst/>
          </a:prstGeom>
          <a:noFill/>
        </p:spPr>
        <p:txBody>
          <a:bodyPr wrap="square" rtlCol="0">
            <a:spAutoFit/>
          </a:bodyPr>
          <a:lstStyle/>
          <a:p>
            <a:r>
              <a:rPr lang="en-US" b="1" i="1" dirty="0" err="1"/>
              <a:t>Antioh</a:t>
            </a:r>
            <a:r>
              <a:rPr lang="en-US" b="1" i="1" dirty="0"/>
              <a:t> </a:t>
            </a:r>
            <a:r>
              <a:rPr lang="en-US" b="1" i="1" dirty="0" err="1"/>
              <a:t>fiul</a:t>
            </a:r>
            <a:r>
              <a:rPr lang="en-US" b="1" i="1" dirty="0"/>
              <a:t> </a:t>
            </a:r>
            <a:endParaRPr lang="ru-RU" b="1" i="1" dirty="0"/>
          </a:p>
        </p:txBody>
      </p:sp>
      <p:sp>
        <p:nvSpPr>
          <p:cNvPr id="17" name="TextBox 16"/>
          <p:cNvSpPr txBox="1"/>
          <p:nvPr/>
        </p:nvSpPr>
        <p:spPr>
          <a:xfrm>
            <a:off x="6929454" y="3214686"/>
            <a:ext cx="2214546" cy="369332"/>
          </a:xfrm>
          <a:prstGeom prst="rect">
            <a:avLst/>
          </a:prstGeom>
          <a:noFill/>
        </p:spPr>
        <p:txBody>
          <a:bodyPr wrap="square" rtlCol="0">
            <a:spAutoFit/>
          </a:bodyPr>
          <a:lstStyle/>
          <a:p>
            <a:r>
              <a:rPr lang="en-US" b="1" i="1" dirty="0"/>
              <a:t>Maria - </a:t>
            </a:r>
            <a:r>
              <a:rPr lang="en-US" b="1" i="1" dirty="0" err="1"/>
              <a:t>fiica</a:t>
            </a:r>
            <a:r>
              <a:rPr lang="en-US" b="1" i="1" dirty="0"/>
              <a:t> </a:t>
            </a:r>
            <a:r>
              <a:rPr lang="en-US" dirty="0"/>
              <a:t> </a:t>
            </a:r>
            <a:endParaRPr lang="ru-RU" dirty="0"/>
          </a:p>
        </p:txBody>
      </p:sp>
      <p:sp>
        <p:nvSpPr>
          <p:cNvPr id="18" name="TextBox 17"/>
          <p:cNvSpPr txBox="1"/>
          <p:nvPr/>
        </p:nvSpPr>
        <p:spPr>
          <a:xfrm>
            <a:off x="7000892" y="6429396"/>
            <a:ext cx="1643074" cy="369332"/>
          </a:xfrm>
          <a:prstGeom prst="rect">
            <a:avLst/>
          </a:prstGeom>
          <a:noFill/>
        </p:spPr>
        <p:txBody>
          <a:bodyPr wrap="square" rtlCol="0">
            <a:spAutoFit/>
          </a:bodyPr>
          <a:lstStyle/>
          <a:p>
            <a:r>
              <a:rPr lang="en-US" b="1" i="1" dirty="0" err="1"/>
              <a:t>Casandra</a:t>
            </a:r>
            <a:r>
              <a:rPr lang="en-US" b="1" i="1" dirty="0"/>
              <a:t> </a:t>
            </a:r>
            <a:endParaRPr lang="ru-RU" b="1" i="1" dirty="0"/>
          </a:p>
        </p:txBody>
      </p:sp>
      <p:pic>
        <p:nvPicPr>
          <p:cNvPr id="1026" name="Picture 2" descr="C:\Users\User\Desktop\4946.png"/>
          <p:cNvPicPr>
            <a:picLocks noChangeAspect="1" noChangeArrowheads="1"/>
          </p:cNvPicPr>
          <p:nvPr/>
        </p:nvPicPr>
        <p:blipFill>
          <a:blip r:embed="rId7"/>
          <a:srcRect/>
          <a:stretch>
            <a:fillRect/>
          </a:stretch>
        </p:blipFill>
        <p:spPr bwMode="auto">
          <a:xfrm>
            <a:off x="2428860" y="3571876"/>
            <a:ext cx="2000265" cy="2857496"/>
          </a:xfrm>
          <a:prstGeom prst="rect">
            <a:avLst/>
          </a:prstGeom>
          <a:noFill/>
        </p:spPr>
      </p:pic>
      <p:sp>
        <p:nvSpPr>
          <p:cNvPr id="19" name="TextBox 18"/>
          <p:cNvSpPr txBox="1"/>
          <p:nvPr/>
        </p:nvSpPr>
        <p:spPr>
          <a:xfrm>
            <a:off x="2214546" y="6500834"/>
            <a:ext cx="1928826" cy="400110"/>
          </a:xfrm>
          <a:prstGeom prst="rect">
            <a:avLst/>
          </a:prstGeom>
          <a:noFill/>
        </p:spPr>
        <p:txBody>
          <a:bodyPr wrap="square" rtlCol="0">
            <a:spAutoFit/>
          </a:bodyPr>
          <a:lstStyle/>
          <a:p>
            <a:r>
              <a:rPr lang="en-US" sz="2000" b="1" i="1" dirty="0" err="1"/>
              <a:t>Antioh</a:t>
            </a:r>
            <a:r>
              <a:rPr lang="en-US" sz="2000" b="1" i="1" dirty="0"/>
              <a:t> </a:t>
            </a:r>
            <a:r>
              <a:rPr lang="en-US" sz="2000" b="1" i="1" dirty="0" err="1"/>
              <a:t>fratele</a:t>
            </a:r>
            <a:endParaRPr lang="ru-RU" sz="2000" b="1" i="1" dirty="0"/>
          </a:p>
        </p:txBody>
      </p:sp>
      <p:pic>
        <p:nvPicPr>
          <p:cNvPr id="3" name="Picture 2" descr="C:\Users\User\Desktop\2053-002.jpg"/>
          <p:cNvPicPr>
            <a:picLocks noChangeAspect="1" noChangeArrowheads="1"/>
          </p:cNvPicPr>
          <p:nvPr/>
        </p:nvPicPr>
        <p:blipFill>
          <a:blip r:embed="rId8"/>
          <a:srcRect/>
          <a:stretch>
            <a:fillRect/>
          </a:stretch>
        </p:blipFill>
        <p:spPr bwMode="auto">
          <a:xfrm>
            <a:off x="4357686" y="3643314"/>
            <a:ext cx="2428892" cy="2786082"/>
          </a:xfrm>
          <a:prstGeom prst="rect">
            <a:avLst/>
          </a:prstGeom>
          <a:noFill/>
        </p:spPr>
      </p:pic>
      <p:sp>
        <p:nvSpPr>
          <p:cNvPr id="20" name="TextBox 19"/>
          <p:cNvSpPr txBox="1"/>
          <p:nvPr/>
        </p:nvSpPr>
        <p:spPr>
          <a:xfrm>
            <a:off x="4500562" y="6429396"/>
            <a:ext cx="2715025" cy="369332"/>
          </a:xfrm>
          <a:prstGeom prst="rect">
            <a:avLst/>
          </a:prstGeom>
          <a:noFill/>
        </p:spPr>
        <p:txBody>
          <a:bodyPr wrap="square" rtlCol="0">
            <a:spAutoFit/>
          </a:bodyPr>
          <a:lstStyle/>
          <a:p>
            <a:r>
              <a:rPr lang="en-US" b="1" i="1" dirty="0" err="1"/>
              <a:t>Fiica-Smaragda</a:t>
            </a:r>
            <a:endParaRPr lang="ru-RU" b="1" i="1" dirty="0"/>
          </a:p>
        </p:txBody>
      </p:sp>
    </p:spTree>
  </p:cSld>
  <p:clrMapOvr>
    <a:masterClrMapping/>
  </p:clrMapOvr>
  <p:transition spd="med">
    <p:wheel spokes="8"/>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User\Desktop\palatul constantinopol.jpg"/>
          <p:cNvPicPr>
            <a:picLocks noChangeAspect="1" noChangeArrowheads="1"/>
          </p:cNvPicPr>
          <p:nvPr/>
        </p:nvPicPr>
        <p:blipFill>
          <a:blip r:embed="rId2"/>
          <a:srcRect/>
          <a:stretch>
            <a:fillRect/>
          </a:stretch>
        </p:blipFill>
        <p:spPr bwMode="auto">
          <a:xfrm>
            <a:off x="0" y="1"/>
            <a:ext cx="5072066" cy="6858000"/>
          </a:xfrm>
          <a:prstGeom prst="rect">
            <a:avLst/>
          </a:prstGeom>
          <a:noFill/>
        </p:spPr>
      </p:pic>
      <p:sp>
        <p:nvSpPr>
          <p:cNvPr id="3" name="TextBox 2"/>
          <p:cNvSpPr txBox="1"/>
          <p:nvPr/>
        </p:nvSpPr>
        <p:spPr>
          <a:xfrm>
            <a:off x="5143504" y="5000635"/>
            <a:ext cx="4000496" cy="1323439"/>
          </a:xfrm>
          <a:prstGeom prst="rect">
            <a:avLst/>
          </a:prstGeom>
        </p:spPr>
        <p:style>
          <a:lnRef idx="0">
            <a:schemeClr val="accent5"/>
          </a:lnRef>
          <a:fillRef idx="3">
            <a:schemeClr val="accent5"/>
          </a:fillRef>
          <a:effectRef idx="3">
            <a:schemeClr val="accent5"/>
          </a:effectRef>
          <a:fontRef idx="minor">
            <a:schemeClr val="lt1"/>
          </a:fontRef>
        </p:style>
        <p:txBody>
          <a:bodyPr wrap="square" rtlCol="0" anchor="b">
            <a:spAutoFit/>
          </a:bodyPr>
          <a:lstStyle/>
          <a:p>
            <a:pPr algn="ctr"/>
            <a:r>
              <a:rPr lang="en-US" sz="4000" b="1" i="1" dirty="0" err="1">
                <a:solidFill>
                  <a:srgbClr val="002060"/>
                </a:solidFill>
              </a:rPr>
              <a:t>Palatul</a:t>
            </a:r>
            <a:r>
              <a:rPr lang="en-US" sz="4000" b="1" i="1" dirty="0">
                <a:solidFill>
                  <a:srgbClr val="002060"/>
                </a:solidFill>
              </a:rPr>
              <a:t> din </a:t>
            </a:r>
            <a:r>
              <a:rPr lang="en-US" sz="4000" b="1" i="1" dirty="0" err="1">
                <a:solidFill>
                  <a:srgbClr val="C00000"/>
                </a:solidFill>
              </a:rPr>
              <a:t>Constantinopol</a:t>
            </a:r>
            <a:endParaRPr lang="ru-RU" sz="4000" b="1" i="1" dirty="0">
              <a:solidFill>
                <a:srgbClr val="C00000"/>
              </a:solidFill>
            </a:endParaRPr>
          </a:p>
        </p:txBody>
      </p:sp>
      <p:pic>
        <p:nvPicPr>
          <p:cNvPr id="8195" name="Picture 3" descr="C:\Users\User\Desktop\index.jpg"/>
          <p:cNvPicPr>
            <a:picLocks noChangeAspect="1" noChangeArrowheads="1"/>
          </p:cNvPicPr>
          <p:nvPr/>
        </p:nvPicPr>
        <p:blipFill>
          <a:blip r:embed="rId3"/>
          <a:srcRect/>
          <a:stretch>
            <a:fillRect/>
          </a:stretch>
        </p:blipFill>
        <p:spPr bwMode="auto">
          <a:xfrm>
            <a:off x="5554663" y="441325"/>
            <a:ext cx="3232179" cy="3844931"/>
          </a:xfrm>
          <a:prstGeom prst="rect">
            <a:avLst/>
          </a:prstGeom>
          <a:noFill/>
        </p:spPr>
      </p:pic>
    </p:spTree>
  </p:cSld>
  <p:clrMapOvr>
    <a:masterClrMapping/>
  </p:clrMapOvr>
  <p:transition spd="med">
    <p:wheel spokes="8"/>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User\Desktop\images.jpg"/>
          <p:cNvPicPr>
            <a:picLocks noChangeAspect="1" noChangeArrowheads="1"/>
          </p:cNvPicPr>
          <p:nvPr/>
        </p:nvPicPr>
        <p:blipFill>
          <a:blip r:embed="rId2"/>
          <a:srcRect/>
          <a:stretch>
            <a:fillRect/>
          </a:stretch>
        </p:blipFill>
        <p:spPr bwMode="auto">
          <a:xfrm>
            <a:off x="1785918" y="0"/>
            <a:ext cx="6215106" cy="5715016"/>
          </a:xfrm>
          <a:prstGeom prst="rect">
            <a:avLst/>
          </a:prstGeom>
          <a:noFill/>
        </p:spPr>
      </p:pic>
      <p:sp>
        <p:nvSpPr>
          <p:cNvPr id="3" name="TextBox 2"/>
          <p:cNvSpPr txBox="1"/>
          <p:nvPr/>
        </p:nvSpPr>
        <p:spPr>
          <a:xfrm>
            <a:off x="0" y="5072074"/>
            <a:ext cx="9144000" cy="2400657"/>
          </a:xfrm>
          <a:prstGeom prst="rect">
            <a:avLst/>
          </a:prstGeom>
          <a:blipFill>
            <a:blip r:embed="rId3"/>
            <a:tile tx="0" ty="0" sx="100000" sy="100000" flip="none" algn="tl"/>
          </a:blipFill>
          <a:ln w="28575">
            <a:solidFill>
              <a:schemeClr val="tx1"/>
            </a:solidFill>
          </a:ln>
        </p:spPr>
        <p:txBody>
          <a:bodyPr wrap="square" rtlCol="0">
            <a:spAutoFit/>
          </a:bodyPr>
          <a:lstStyle/>
          <a:p>
            <a:pPr algn="ctr"/>
            <a:r>
              <a:rPr lang="en-US" sz="4400" b="1" i="1" dirty="0" err="1">
                <a:solidFill>
                  <a:srgbClr val="660033"/>
                </a:solidFill>
                <a:latin typeface="Bernard MT Condensed" pitchFamily="18" charset="0"/>
              </a:rPr>
              <a:t>Dimitrie</a:t>
            </a:r>
            <a:r>
              <a:rPr lang="en-US" sz="4400" b="1" i="1" dirty="0">
                <a:solidFill>
                  <a:srgbClr val="660033"/>
                </a:solidFill>
                <a:latin typeface="Bernard MT Condensed" pitchFamily="18" charset="0"/>
              </a:rPr>
              <a:t> </a:t>
            </a:r>
            <a:r>
              <a:rPr lang="en-US" sz="4400" b="1" i="1" dirty="0" err="1">
                <a:solidFill>
                  <a:srgbClr val="660033"/>
                </a:solidFill>
                <a:latin typeface="Bernard MT Condensed" pitchFamily="18" charset="0"/>
              </a:rPr>
              <a:t>Cantemir</a:t>
            </a:r>
            <a:r>
              <a:rPr lang="en-US" sz="4400" b="1" i="1" dirty="0">
                <a:solidFill>
                  <a:srgbClr val="660033"/>
                </a:solidFill>
                <a:latin typeface="Bernard MT Condensed" pitchFamily="18" charset="0"/>
              </a:rPr>
              <a:t> </a:t>
            </a:r>
          </a:p>
          <a:p>
            <a:pPr algn="ctr"/>
            <a:r>
              <a:rPr lang="en-US" sz="4400" b="1" i="1" dirty="0">
                <a:solidFill>
                  <a:srgbClr val="660033"/>
                </a:solidFill>
              </a:rPr>
              <a:t> </a:t>
            </a:r>
            <a:r>
              <a:rPr lang="en-US" sz="4400" b="1" i="1" dirty="0">
                <a:solidFill>
                  <a:srgbClr val="800000"/>
                </a:solidFill>
                <a:latin typeface="Elephant" pitchFamily="18" charset="0"/>
              </a:rPr>
              <a:t>“</a:t>
            </a:r>
            <a:r>
              <a:rPr lang="en-US" sz="4400" b="1" i="1" dirty="0" err="1">
                <a:solidFill>
                  <a:srgbClr val="800000"/>
                </a:solidFill>
                <a:latin typeface="Elephant" pitchFamily="18" charset="0"/>
              </a:rPr>
              <a:t>rege</a:t>
            </a:r>
            <a:r>
              <a:rPr lang="en-US" sz="4400" b="1" i="1" dirty="0">
                <a:solidFill>
                  <a:srgbClr val="800000"/>
                </a:solidFill>
                <a:latin typeface="Elephant" pitchFamily="18" charset="0"/>
              </a:rPr>
              <a:t> </a:t>
            </a:r>
            <a:r>
              <a:rPr lang="en-US" sz="4400" b="1" i="1" dirty="0" err="1">
                <a:solidFill>
                  <a:srgbClr val="800000"/>
                </a:solidFill>
                <a:latin typeface="Elephant" pitchFamily="18" charset="0"/>
              </a:rPr>
              <a:t>între</a:t>
            </a:r>
            <a:r>
              <a:rPr lang="en-US" sz="4400" b="1" i="1" dirty="0">
                <a:solidFill>
                  <a:srgbClr val="800000"/>
                </a:solidFill>
                <a:latin typeface="Elephant" pitchFamily="18" charset="0"/>
              </a:rPr>
              <a:t> </a:t>
            </a:r>
            <a:r>
              <a:rPr lang="en-US" sz="4400" b="1" i="1" dirty="0" err="1">
                <a:solidFill>
                  <a:srgbClr val="800000"/>
                </a:solidFill>
                <a:latin typeface="Elephant" pitchFamily="18" charset="0"/>
              </a:rPr>
              <a:t>filosofi</a:t>
            </a:r>
            <a:r>
              <a:rPr lang="en-US" sz="4400" b="1" i="1" dirty="0">
                <a:solidFill>
                  <a:srgbClr val="800000"/>
                </a:solidFill>
                <a:latin typeface="Elephant" pitchFamily="18" charset="0"/>
              </a:rPr>
              <a:t> </a:t>
            </a:r>
            <a:r>
              <a:rPr lang="en-US" sz="4400" b="1" i="1" dirty="0" err="1">
                <a:solidFill>
                  <a:srgbClr val="800000"/>
                </a:solidFill>
                <a:latin typeface="Elephant" pitchFamily="18" charset="0"/>
              </a:rPr>
              <a:t>și</a:t>
            </a:r>
            <a:r>
              <a:rPr lang="en-US" sz="4400" b="1" i="1" dirty="0">
                <a:solidFill>
                  <a:srgbClr val="800000"/>
                </a:solidFill>
                <a:latin typeface="Elephant" pitchFamily="18" charset="0"/>
              </a:rPr>
              <a:t> </a:t>
            </a:r>
            <a:r>
              <a:rPr lang="en-US" sz="4400" b="1" i="1" dirty="0" err="1">
                <a:solidFill>
                  <a:srgbClr val="800000"/>
                </a:solidFill>
                <a:latin typeface="Elephant" pitchFamily="18" charset="0"/>
              </a:rPr>
              <a:t>filosof</a:t>
            </a:r>
            <a:r>
              <a:rPr lang="en-US" sz="4400" b="1" i="1" dirty="0">
                <a:solidFill>
                  <a:srgbClr val="800000"/>
                </a:solidFill>
                <a:latin typeface="Elephant" pitchFamily="18" charset="0"/>
              </a:rPr>
              <a:t> </a:t>
            </a:r>
            <a:r>
              <a:rPr lang="en-US" sz="4400" b="1" i="1" dirty="0" err="1">
                <a:solidFill>
                  <a:srgbClr val="800000"/>
                </a:solidFill>
                <a:latin typeface="Elephant" pitchFamily="18" charset="0"/>
              </a:rPr>
              <a:t>între</a:t>
            </a:r>
            <a:r>
              <a:rPr lang="en-US" sz="4400" b="1" i="1" dirty="0">
                <a:solidFill>
                  <a:srgbClr val="800000"/>
                </a:solidFill>
                <a:latin typeface="Elephant" pitchFamily="18" charset="0"/>
              </a:rPr>
              <a:t> </a:t>
            </a:r>
            <a:r>
              <a:rPr lang="en-US" sz="4400" b="1" i="1" dirty="0" err="1">
                <a:solidFill>
                  <a:srgbClr val="800000"/>
                </a:solidFill>
                <a:latin typeface="Elephant" pitchFamily="18" charset="0"/>
              </a:rPr>
              <a:t>regi</a:t>
            </a:r>
            <a:r>
              <a:rPr lang="en-US" sz="4400" b="1" i="1" dirty="0">
                <a:solidFill>
                  <a:srgbClr val="800000"/>
                </a:solidFill>
                <a:latin typeface="Elephant" pitchFamily="18" charset="0"/>
              </a:rPr>
              <a:t>”</a:t>
            </a:r>
          </a:p>
          <a:p>
            <a:endParaRPr lang="ru-RU" dirty="0"/>
          </a:p>
        </p:txBody>
      </p:sp>
    </p:spTree>
  </p:cSld>
  <p:clrMapOvr>
    <a:masterClrMapping/>
  </p:clrMapOvr>
  <p:transition spd="med">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User\Desktop\palatul din fanar.jpg"/>
          <p:cNvPicPr>
            <a:picLocks noChangeAspect="1" noChangeArrowheads="1"/>
          </p:cNvPicPr>
          <p:nvPr/>
        </p:nvPicPr>
        <p:blipFill>
          <a:blip r:embed="rId2"/>
          <a:srcRect/>
          <a:stretch>
            <a:fillRect/>
          </a:stretch>
        </p:blipFill>
        <p:spPr bwMode="auto">
          <a:xfrm>
            <a:off x="69850" y="1"/>
            <a:ext cx="9074150" cy="6858000"/>
          </a:xfrm>
          <a:prstGeom prst="rect">
            <a:avLst/>
          </a:prstGeom>
          <a:noFill/>
        </p:spPr>
      </p:pic>
      <p:sp>
        <p:nvSpPr>
          <p:cNvPr id="3" name="TextBox 2"/>
          <p:cNvSpPr txBox="1"/>
          <p:nvPr/>
        </p:nvSpPr>
        <p:spPr>
          <a:xfrm>
            <a:off x="3000364" y="0"/>
            <a:ext cx="3214710" cy="193899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lnSpc>
                <a:spcPct val="150000"/>
              </a:lnSpc>
            </a:pPr>
            <a:r>
              <a:rPr lang="en-US" sz="4000" b="1" i="1" dirty="0" err="1">
                <a:solidFill>
                  <a:srgbClr val="663300"/>
                </a:solidFill>
                <a:latin typeface="Algerian" pitchFamily="82" charset="0"/>
              </a:rPr>
              <a:t>Palatul</a:t>
            </a:r>
            <a:r>
              <a:rPr lang="en-US" sz="4000" b="1" i="1" dirty="0">
                <a:solidFill>
                  <a:srgbClr val="663300"/>
                </a:solidFill>
                <a:latin typeface="Algerian" pitchFamily="82" charset="0"/>
              </a:rPr>
              <a:t> din </a:t>
            </a:r>
            <a:r>
              <a:rPr lang="en-US" sz="4000" b="1" i="1" dirty="0" err="1">
                <a:solidFill>
                  <a:srgbClr val="663300"/>
                </a:solidFill>
                <a:latin typeface="Algerian" pitchFamily="82" charset="0"/>
              </a:rPr>
              <a:t>Fanar</a:t>
            </a:r>
            <a:endParaRPr lang="ru-RU" sz="4000" b="1" i="1" dirty="0">
              <a:solidFill>
                <a:srgbClr val="663300"/>
              </a:solidFill>
            </a:endParaRPr>
          </a:p>
        </p:txBody>
      </p:sp>
    </p:spTree>
  </p:cSld>
  <p:clrMapOvr>
    <a:masterClrMapping/>
  </p:clrMapOvr>
  <p:transition spd="med">
    <p:wheel spokes="8"/>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C:\Users\User\Desktop\dc.jpg"/>
          <p:cNvPicPr>
            <a:picLocks noChangeAspect="1" noChangeArrowheads="1"/>
          </p:cNvPicPr>
          <p:nvPr/>
        </p:nvPicPr>
        <p:blipFill>
          <a:blip r:embed="rId2"/>
          <a:srcRect/>
          <a:stretch>
            <a:fillRect/>
          </a:stretch>
        </p:blipFill>
        <p:spPr bwMode="auto">
          <a:xfrm>
            <a:off x="1" y="0"/>
            <a:ext cx="4745038" cy="5000612"/>
          </a:xfrm>
          <a:prstGeom prst="rect">
            <a:avLst/>
          </a:prstGeom>
          <a:noFill/>
        </p:spPr>
      </p:pic>
      <p:pic>
        <p:nvPicPr>
          <p:cNvPr id="5124" name="Picture 4" descr="C:\Users\User\Desktop\sigiliul personal.png"/>
          <p:cNvPicPr>
            <a:picLocks noChangeAspect="1" noChangeArrowheads="1"/>
          </p:cNvPicPr>
          <p:nvPr/>
        </p:nvPicPr>
        <p:blipFill>
          <a:blip r:embed="rId3"/>
          <a:srcRect/>
          <a:stretch>
            <a:fillRect/>
          </a:stretch>
        </p:blipFill>
        <p:spPr bwMode="auto">
          <a:xfrm>
            <a:off x="4714876" y="-112560"/>
            <a:ext cx="4786346" cy="6970560"/>
          </a:xfrm>
          <a:prstGeom prst="rect">
            <a:avLst/>
          </a:prstGeom>
          <a:noFill/>
        </p:spPr>
      </p:pic>
      <p:sp>
        <p:nvSpPr>
          <p:cNvPr id="5" name="TextBox 4"/>
          <p:cNvSpPr txBox="1"/>
          <p:nvPr/>
        </p:nvSpPr>
        <p:spPr>
          <a:xfrm>
            <a:off x="500034" y="5000636"/>
            <a:ext cx="4714907" cy="1754326"/>
          </a:xfrm>
          <a:prstGeom prst="rect">
            <a:avLst/>
          </a:prstGeom>
          <a:noFill/>
        </p:spPr>
        <p:txBody>
          <a:bodyPr wrap="square" rtlCol="0">
            <a:spAutoFit/>
          </a:bodyPr>
          <a:lstStyle/>
          <a:p>
            <a:pPr algn="ctr"/>
            <a:r>
              <a:rPr lang="en-US" sz="3600" b="1" i="1" dirty="0" err="1">
                <a:solidFill>
                  <a:srgbClr val="C00000"/>
                </a:solidFill>
                <a:latin typeface="Algerian" pitchFamily="82" charset="0"/>
              </a:rPr>
              <a:t>Sigiliul</a:t>
            </a:r>
            <a:r>
              <a:rPr lang="en-US" sz="3600" b="1" i="1" dirty="0">
                <a:solidFill>
                  <a:srgbClr val="C00000"/>
                </a:solidFill>
                <a:latin typeface="Algerian" pitchFamily="82" charset="0"/>
              </a:rPr>
              <a:t> personal al </a:t>
            </a:r>
            <a:r>
              <a:rPr lang="en-US" sz="3600" b="1" i="1" dirty="0" err="1">
                <a:solidFill>
                  <a:srgbClr val="C00000"/>
                </a:solidFill>
                <a:latin typeface="Algerian" pitchFamily="82" charset="0"/>
              </a:rPr>
              <a:t>lui</a:t>
            </a:r>
            <a:r>
              <a:rPr lang="en-US" sz="3600" b="1" i="1" dirty="0">
                <a:solidFill>
                  <a:srgbClr val="C00000"/>
                </a:solidFill>
                <a:latin typeface="Algerian" pitchFamily="82" charset="0"/>
              </a:rPr>
              <a:t> </a:t>
            </a:r>
            <a:r>
              <a:rPr lang="en-US" sz="3600" b="1" i="1" dirty="0" err="1">
                <a:solidFill>
                  <a:srgbClr val="C00000"/>
                </a:solidFill>
                <a:latin typeface="Algerian" pitchFamily="82" charset="0"/>
              </a:rPr>
              <a:t>Dimitrie</a:t>
            </a:r>
            <a:r>
              <a:rPr lang="en-US" sz="3600" b="1" i="1" dirty="0">
                <a:solidFill>
                  <a:srgbClr val="C00000"/>
                </a:solidFill>
                <a:latin typeface="Algerian" pitchFamily="82" charset="0"/>
              </a:rPr>
              <a:t> </a:t>
            </a:r>
            <a:r>
              <a:rPr lang="en-US" sz="3600" b="1" i="1" dirty="0" err="1">
                <a:solidFill>
                  <a:srgbClr val="C00000"/>
                </a:solidFill>
                <a:latin typeface="Algerian" pitchFamily="82" charset="0"/>
              </a:rPr>
              <a:t>Cantemir</a:t>
            </a:r>
            <a:endParaRPr lang="ru-RU" sz="3600" b="1" i="1" dirty="0">
              <a:solidFill>
                <a:srgbClr val="C00000"/>
              </a:solidFill>
            </a:endParaRPr>
          </a:p>
        </p:txBody>
      </p:sp>
    </p:spTree>
  </p:cSld>
  <p:clrMapOvr>
    <a:masterClrMapping/>
  </p:clrMapOvr>
  <p:transition spd="med">
    <p:wheel spokes="8"/>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127</TotalTime>
  <Words>579</Words>
  <Application>Microsoft Office PowerPoint</Application>
  <PresentationFormat>Екран (4:3)</PresentationFormat>
  <Paragraphs>29</Paragraphs>
  <Slides>14</Slides>
  <Notes>0</Notes>
  <HiddenSlides>0</HiddenSlides>
  <MMClips>0</MMClips>
  <ScaleCrop>false</ScaleCrop>
  <HeadingPairs>
    <vt:vector size="6" baseType="variant">
      <vt:variant>
        <vt:lpstr>Використані шрифти</vt:lpstr>
      </vt:variant>
      <vt:variant>
        <vt:i4>7</vt:i4>
      </vt:variant>
      <vt:variant>
        <vt:lpstr>Тема</vt:lpstr>
      </vt:variant>
      <vt:variant>
        <vt:i4>1</vt:i4>
      </vt:variant>
      <vt:variant>
        <vt:lpstr>Заголовки слайдів</vt:lpstr>
      </vt:variant>
      <vt:variant>
        <vt:i4>14</vt:i4>
      </vt:variant>
    </vt:vector>
  </HeadingPairs>
  <TitlesOfParts>
    <vt:vector size="22" baseType="lpstr">
      <vt:lpstr>Algerian</vt:lpstr>
      <vt:lpstr>Bernard MT Condensed</vt:lpstr>
      <vt:lpstr>Calibri</vt:lpstr>
      <vt:lpstr>Constantia</vt:lpstr>
      <vt:lpstr>Elephant</vt:lpstr>
      <vt:lpstr>Times New Roman</vt:lpstr>
      <vt:lpstr>Wingdings 2</vt:lpstr>
      <vt:lpstr>Поток</vt:lpstr>
      <vt:lpstr>Презентація PowerPoint</vt:lpstr>
      <vt:lpstr>Презентація PowerPoint</vt:lpstr>
      <vt:lpstr>Презентація PowerPoint</vt:lpstr>
      <vt:lpstr>Bibliografie </vt:lpstr>
      <vt:lpstr>Dinastia Cantemir</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Dimitrie Cantemir</dc:title>
  <dc:creator>User</dc:creator>
  <cp:lastModifiedBy>Liliya Hovornyan</cp:lastModifiedBy>
  <cp:revision>24</cp:revision>
  <dcterms:created xsi:type="dcterms:W3CDTF">2012-11-16T12:53:37Z</dcterms:created>
  <dcterms:modified xsi:type="dcterms:W3CDTF">2025-09-17T21:05:37Z</dcterms:modified>
</cp:coreProperties>
</file>