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10" d="100"/>
          <a:sy n="110" d="100"/>
        </p:scale>
        <p:origin x="6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71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0"/>
            <a:ext cx="201168" cy="5143500"/>
          </a:xfrm>
          <a:prstGeom prst="rect">
            <a:avLst/>
          </a:prstGeom>
          <a:solidFill>
            <a:srgbClr val="C8D020"/>
          </a:solidFill>
          <a:ln w="12700">
            <a:solidFill>
              <a:srgbClr val="C8D020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360920" y="256032"/>
            <a:ext cx="1572768" cy="1828800"/>
          </a:xfrm>
          <a:prstGeom prst="rect">
            <a:avLst/>
          </a:prstGeom>
          <a:solidFill>
            <a:srgbClr val="000000">
              <a:alpha val="65000"/>
            </a:srgbClr>
          </a:solidFill>
          <a:ln w="12700">
            <a:solidFill>
              <a:srgbClr val="C8D020"/>
            </a:solidFill>
            <a:prstDash val="solid"/>
          </a:ln>
          <a:effectLst>
            <a:outerShdw blurRad="88900" dist="381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7360920" y="292608"/>
            <a:ext cx="157276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C0D0D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7360920" y="640080"/>
            <a:ext cx="1572768" cy="804672"/>
          </a:xfrm>
          <a:prstGeom prst="rect">
            <a:avLst/>
          </a:prstGeom>
          <a:noFill/>
          <a:ln/>
          <a:effectLst>
            <a:outerShdw blurRad="152400" dist="38100" dir="8100000" algn="bl" rotWithShape="0">
              <a:srgbClr val="000000">
                <a:alpha val="60000"/>
              </a:srgbClr>
            </a:outerShdw>
          </a:effectLst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5600" b="1" dirty="0">
                <a:solidFill>
                  <a:srgbClr val="C8D02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Cl</a:t>
            </a:r>
            <a:endParaRPr lang="en-US" sz="5600" dirty="0"/>
          </a:p>
        </p:txBody>
      </p:sp>
      <p:sp>
        <p:nvSpPr>
          <p:cNvPr id="8" name="Text 5"/>
          <p:cNvSpPr/>
          <p:nvPr/>
        </p:nvSpPr>
        <p:spPr>
          <a:xfrm>
            <a:off x="7360920" y="1408176"/>
            <a:ext cx="15727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Clor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7360920" y="1682496"/>
            <a:ext cx="157276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35,45 u.a.m.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65760" y="1005840"/>
            <a:ext cx="6766560" cy="2834640"/>
          </a:xfrm>
          <a:prstGeom prst="rect">
            <a:avLst/>
          </a:prstGeom>
          <a:solidFill>
            <a:srgbClr val="000000">
              <a:alpha val="68000"/>
            </a:srgbClr>
          </a:solidFill>
          <a:ln w="12700">
            <a:solidFill>
              <a:srgbClr val="0FB5C8"/>
            </a:solidFill>
            <a:prstDash val="solid"/>
          </a:ln>
          <a:effectLst>
            <a:outerShdw blurRad="88900" dist="38100" dir="8100000" algn="bl" rotWithShape="0">
              <a:srgbClr val="000000">
                <a:alpha val="3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502920" y="1115568"/>
            <a:ext cx="64922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kern="0" spc="800" dirty="0">
                <a:solidFill>
                  <a:srgbClr val="0FB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CHIMIE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502920" y="1499616"/>
            <a:ext cx="6492240" cy="1170432"/>
          </a:xfrm>
          <a:prstGeom prst="rect">
            <a:avLst/>
          </a:prstGeom>
          <a:noFill/>
          <a:ln/>
          <a:effectLst>
            <a:outerShdw blurRad="177800" dist="50800" dir="8100000" algn="bl" rotWithShape="0">
              <a:srgbClr val="000000">
                <a:alpha val="60000"/>
              </a:srgbClr>
            </a:outerShdw>
          </a:effectLst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200" b="1" kern="0" spc="400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CLORUL</a:t>
            </a:r>
            <a:endParaRPr lang="en-US" sz="7200" dirty="0"/>
          </a:p>
        </p:txBody>
      </p:sp>
      <p:sp>
        <p:nvSpPr>
          <p:cNvPr id="13" name="Shape 10"/>
          <p:cNvSpPr/>
          <p:nvPr/>
        </p:nvSpPr>
        <p:spPr>
          <a:xfrm>
            <a:off x="1097280" y="2670048"/>
            <a:ext cx="5303520" cy="54864"/>
          </a:xfrm>
          <a:prstGeom prst="rect">
            <a:avLst/>
          </a:prstGeom>
          <a:solidFill>
            <a:srgbClr val="C8D020"/>
          </a:solidFill>
          <a:ln w="12700">
            <a:solidFill>
              <a:srgbClr val="C8D02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02920" y="2743200"/>
            <a:ext cx="6492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F0C0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în natură și în viața cotidiană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502920" y="3337560"/>
            <a:ext cx="64922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347472" y="4617720"/>
            <a:ext cx="1965960" cy="384048"/>
          </a:xfrm>
          <a:prstGeom prst="roundRect">
            <a:avLst>
              <a:gd name="adj" fmla="val 14286"/>
            </a:avLst>
          </a:prstGeom>
          <a:solidFill>
            <a:srgbClr val="8A9A10">
              <a:alpha val="70000"/>
            </a:srgbClr>
          </a:solidFill>
          <a:ln w="12700">
            <a:solidFill>
              <a:srgbClr val="8A9A1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347472" y="4617720"/>
            <a:ext cx="19659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Gaz galben-verzui</a:t>
            </a:r>
            <a:endParaRPr lang="en-US" sz="1050" dirty="0"/>
          </a:p>
        </p:txBody>
      </p:sp>
      <p:sp>
        <p:nvSpPr>
          <p:cNvPr id="18" name="Shape 15"/>
          <p:cNvSpPr/>
          <p:nvPr/>
        </p:nvSpPr>
        <p:spPr>
          <a:xfrm>
            <a:off x="2496312" y="4617720"/>
            <a:ext cx="1965960" cy="384048"/>
          </a:xfrm>
          <a:prstGeom prst="roundRect">
            <a:avLst>
              <a:gd name="adj" fmla="val 14286"/>
            </a:avLst>
          </a:prstGeom>
          <a:solidFill>
            <a:srgbClr val="0A7E8C">
              <a:alpha val="70000"/>
            </a:srgbClr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2496312" y="4617720"/>
            <a:ext cx="19659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Miros înțepător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4645152" y="4617720"/>
            <a:ext cx="1965960" cy="384048"/>
          </a:xfrm>
          <a:prstGeom prst="roundRect">
            <a:avLst>
              <a:gd name="adj" fmla="val 14286"/>
            </a:avLst>
          </a:prstGeom>
          <a:solidFill>
            <a:srgbClr val="6A3A9C">
              <a:alpha val="70000"/>
            </a:srgbClr>
          </a:solidFill>
          <a:ln w="12700">
            <a:solidFill>
              <a:srgbClr val="6A3A9C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4645152" y="4617720"/>
            <a:ext cx="19659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Nr. atomic: 17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6793992" y="4617720"/>
            <a:ext cx="1965960" cy="384048"/>
          </a:xfrm>
          <a:prstGeom prst="roundRect">
            <a:avLst>
              <a:gd name="adj" fmla="val 14286"/>
            </a:avLst>
          </a:prstGeom>
          <a:solidFill>
            <a:srgbClr val="E07020">
              <a:alpha val="70000"/>
            </a:srgbClr>
          </a:solidFill>
          <a:ln w="12700">
            <a:solidFill>
              <a:srgbClr val="E07020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6793992" y="4617720"/>
            <a:ext cx="19659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Halogen</a:t>
            </a:r>
            <a:endParaRPr lang="en-US" sz="105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9C02578-5286-7398-2C3D-D75D033B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05" y="2834640"/>
            <a:ext cx="2486489" cy="16452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C1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1A0808"/>
          </a:solidFill>
          <a:ln w="12700">
            <a:solidFill>
              <a:srgbClr val="1A080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22960"/>
            <a:ext cx="9144000" cy="73152"/>
          </a:xfrm>
          <a:prstGeom prst="rect">
            <a:avLst/>
          </a:prstGeom>
          <a:solidFill>
            <a:srgbClr val="C83030"/>
          </a:solidFill>
          <a:ln w="12700">
            <a:solidFill>
              <a:srgbClr val="C8303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⚠️  Impact ecologic — Aspecte negative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228600" y="1005840"/>
            <a:ext cx="4251960" cy="1078992"/>
          </a:xfrm>
          <a:prstGeom prst="rect">
            <a:avLst/>
          </a:prstGeom>
          <a:solidFill>
            <a:srgbClr val="150505"/>
          </a:solidFill>
          <a:ln w="12700">
            <a:solidFill>
              <a:srgbClr val="C83030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28600" y="1005840"/>
            <a:ext cx="4251960" cy="54864"/>
          </a:xfrm>
          <a:prstGeom prst="rect">
            <a:avLst/>
          </a:prstGeom>
          <a:solidFill>
            <a:srgbClr val="C83030"/>
          </a:solidFill>
          <a:ln w="12700">
            <a:solidFill>
              <a:srgbClr val="C8303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01752" y="1097280"/>
            <a:ext cx="5486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🏭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886968" y="1097280"/>
            <a:ext cx="35204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83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CFC — Clorofluorocarburi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886968" y="1444752"/>
            <a:ext cx="35204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Freon (CCl₂F₂) — distrug stratul de ozon (reacție în lanț cu O₃)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4690872" y="1005840"/>
            <a:ext cx="4251960" cy="1078992"/>
          </a:xfrm>
          <a:prstGeom prst="rect">
            <a:avLst/>
          </a:prstGeom>
          <a:solidFill>
            <a:srgbClr val="150505"/>
          </a:solidFill>
          <a:ln w="12700">
            <a:solidFill>
              <a:srgbClr val="AA0000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690872" y="1005840"/>
            <a:ext cx="4251960" cy="54864"/>
          </a:xfrm>
          <a:prstGeom prst="rect">
            <a:avLst/>
          </a:prstGeom>
          <a:solidFill>
            <a:srgbClr val="AA0000"/>
          </a:solidFill>
          <a:ln w="12700">
            <a:solidFill>
              <a:srgbClr val="AA00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764024" y="1097280"/>
            <a:ext cx="5486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☠️</a:t>
            </a:r>
            <a:endParaRPr lang="en-US" sz="2600" dirty="0"/>
          </a:p>
        </p:txBody>
      </p:sp>
      <p:sp>
        <p:nvSpPr>
          <p:cNvPr id="13" name="Text 11"/>
          <p:cNvSpPr/>
          <p:nvPr/>
        </p:nvSpPr>
        <p:spPr>
          <a:xfrm>
            <a:off x="5349240" y="1097280"/>
            <a:ext cx="35204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AA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Cl₂ gazos — toxic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349240" y="1444752"/>
            <a:ext cx="35204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2–3 ppm iritant, &gt;10 ppm periculos, &gt;300 ppm letal în ore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228600" y="2212848"/>
            <a:ext cx="4251960" cy="1078992"/>
          </a:xfrm>
          <a:prstGeom prst="rect">
            <a:avLst/>
          </a:prstGeom>
          <a:solidFill>
            <a:srgbClr val="150505"/>
          </a:solidFill>
          <a:ln w="12700">
            <a:solidFill>
              <a:srgbClr val="E07020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228600" y="2212848"/>
            <a:ext cx="4251960" cy="54864"/>
          </a:xfrm>
          <a:prstGeom prst="rect">
            <a:avLst/>
          </a:prstGeom>
          <a:solidFill>
            <a:srgbClr val="E07020"/>
          </a:solidFill>
          <a:ln w="12700">
            <a:solidFill>
              <a:srgbClr val="E0702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01752" y="2304288"/>
            <a:ext cx="5486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🌊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886968" y="2304288"/>
            <a:ext cx="35204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07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Pesticide organoclorurate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886968" y="2651760"/>
            <a:ext cx="35204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DDT, lindane — persistente în lanțul trofic; interzise în UE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4690872" y="2212848"/>
            <a:ext cx="4251960" cy="1078992"/>
          </a:xfrm>
          <a:prstGeom prst="rect">
            <a:avLst/>
          </a:prstGeom>
          <a:solidFill>
            <a:srgbClr val="150505"/>
          </a:solidFill>
          <a:ln w="12700">
            <a:solidFill>
              <a:srgbClr val="AA4400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4690872" y="2212848"/>
            <a:ext cx="4251960" cy="54864"/>
          </a:xfrm>
          <a:prstGeom prst="rect">
            <a:avLst/>
          </a:prstGeom>
          <a:solidFill>
            <a:srgbClr val="AA4400"/>
          </a:solidFill>
          <a:ln w="12700">
            <a:solidFill>
              <a:srgbClr val="AA440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764024" y="2304288"/>
            <a:ext cx="5486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🔥</a:t>
            </a:r>
            <a:endParaRPr lang="en-US" sz="2600" dirty="0"/>
          </a:p>
        </p:txBody>
      </p:sp>
      <p:sp>
        <p:nvSpPr>
          <p:cNvPr id="23" name="Text 21"/>
          <p:cNvSpPr/>
          <p:nvPr/>
        </p:nvSpPr>
        <p:spPr>
          <a:xfrm>
            <a:off x="5349240" y="2304288"/>
            <a:ext cx="35204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AA4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Dioxine și furani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5349240" y="2651760"/>
            <a:ext cx="35204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Compuși organoclorurați produși la arderea deșeurilor cu PVC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228600" y="3419856"/>
            <a:ext cx="4251960" cy="1078992"/>
          </a:xfrm>
          <a:prstGeom prst="rect">
            <a:avLst/>
          </a:prstGeom>
          <a:solidFill>
            <a:srgbClr val="150505"/>
          </a:solidFill>
          <a:ln w="12700">
            <a:solidFill>
              <a:srgbClr val="6A3A9C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228600" y="3419856"/>
            <a:ext cx="4251960" cy="54864"/>
          </a:xfrm>
          <a:prstGeom prst="rect">
            <a:avLst/>
          </a:prstGeom>
          <a:solidFill>
            <a:srgbClr val="6A3A9C"/>
          </a:solidFill>
          <a:ln w="12700">
            <a:solidFill>
              <a:srgbClr val="6A3A9C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01752" y="3511296"/>
            <a:ext cx="5486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🐠</a:t>
            </a:r>
            <a:endParaRPr lang="en-US" sz="2600" dirty="0"/>
          </a:p>
        </p:txBody>
      </p:sp>
      <p:sp>
        <p:nvSpPr>
          <p:cNvPr id="28" name="Text 26"/>
          <p:cNvSpPr/>
          <p:nvPr/>
        </p:nvSpPr>
        <p:spPr>
          <a:xfrm>
            <a:off x="886968" y="3511296"/>
            <a:ext cx="35204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A3A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Bioaccumulare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886968" y="3858768"/>
            <a:ext cx="35204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Compușii organoclorurați se acumulează în țesutul adipos al animalelor</a:t>
            </a:r>
            <a:endParaRPr lang="en-US" sz="1050" dirty="0"/>
          </a:p>
        </p:txBody>
      </p:sp>
      <p:sp>
        <p:nvSpPr>
          <p:cNvPr id="30" name="Shape 28"/>
          <p:cNvSpPr/>
          <p:nvPr/>
        </p:nvSpPr>
        <p:spPr>
          <a:xfrm>
            <a:off x="4690872" y="3419856"/>
            <a:ext cx="4251960" cy="1078992"/>
          </a:xfrm>
          <a:prstGeom prst="rect">
            <a:avLst/>
          </a:prstGeom>
          <a:solidFill>
            <a:srgbClr val="150505"/>
          </a:solidFill>
          <a:ln w="12700">
            <a:solidFill>
              <a:srgbClr val="0A7E8C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4690872" y="3419856"/>
            <a:ext cx="4251960" cy="54864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764024" y="3511296"/>
            <a:ext cx="5486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</a:rPr>
              <a:t>🌬️</a:t>
            </a:r>
            <a:endParaRPr lang="en-US" sz="2600" dirty="0"/>
          </a:p>
        </p:txBody>
      </p:sp>
      <p:sp>
        <p:nvSpPr>
          <p:cNvPr id="33" name="Text 31"/>
          <p:cNvSpPr/>
          <p:nvPr/>
        </p:nvSpPr>
        <p:spPr>
          <a:xfrm>
            <a:off x="5349240" y="3511296"/>
            <a:ext cx="35204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HCl în atmosferă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5349240" y="3858768"/>
            <a:ext cx="352044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Produce ploaie acidă; pH-ul precipitațiilor scade la 4,0–4,5</a:t>
            </a:r>
            <a:endParaRPr lang="en-US" sz="1050" dirty="0"/>
          </a:p>
        </p:txBody>
      </p:sp>
      <p:sp>
        <p:nvSpPr>
          <p:cNvPr id="35" name="Shape 33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0F0505"/>
          </a:solidFill>
          <a:ln w="12700">
            <a:solidFill>
              <a:srgbClr val="C83030">
                <a:alpha val="30000"/>
              </a:srgbClr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228600" y="4736592"/>
            <a:ext cx="8686800" cy="4069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FFA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Protocolul de la Montreal (1987): interzicerea treptată a CFC — un succes al cooperării internaționale pentru mediu.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152240"/>
          </a:solidFill>
          <a:ln w="12700">
            <a:solidFill>
              <a:srgbClr val="15224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22960"/>
            <a:ext cx="9144000" cy="73152"/>
          </a:xfrm>
          <a:prstGeom prst="rect">
            <a:avLst/>
          </a:prstGeom>
          <a:solidFill>
            <a:srgbClr val="C8D020"/>
          </a:solidFill>
          <a:ln w="12700">
            <a:solidFill>
              <a:srgbClr val="C8D0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Ciclul biogeochimice al clorului în natură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3182112" y="1005840"/>
            <a:ext cx="1316736" cy="11155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A7E8C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3182112" y="1024128"/>
            <a:ext cx="1316736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🌊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3182112" y="1481328"/>
            <a:ext cx="131673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OCEANE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&amp;MĂRI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834640" y="2157984"/>
            <a:ext cx="20116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Rezervor principal</a:t>
            </a:r>
            <a:endParaRPr lang="en-US" sz="750" dirty="0"/>
          </a:p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 g/L NaCl</a:t>
            </a:r>
            <a:endParaRPr lang="en-US" sz="750" dirty="0"/>
          </a:p>
        </p:txBody>
      </p:sp>
      <p:sp>
        <p:nvSpPr>
          <p:cNvPr id="9" name="Shape 7"/>
          <p:cNvSpPr/>
          <p:nvPr/>
        </p:nvSpPr>
        <p:spPr>
          <a:xfrm>
            <a:off x="5925312" y="1188720"/>
            <a:ext cx="1316736" cy="11155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4488BB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5925312" y="1207008"/>
            <a:ext cx="1316736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☁️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925312" y="1664208"/>
            <a:ext cx="131673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488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ATMOSFERĂ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577840" y="2340864"/>
            <a:ext cx="20116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Spray marin,</a:t>
            </a:r>
            <a:endParaRPr lang="en-US" sz="750" dirty="0"/>
          </a:p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HCl vulcanic</a:t>
            </a:r>
            <a:endParaRPr lang="en-US" sz="750" dirty="0"/>
          </a:p>
        </p:txBody>
      </p:sp>
      <p:sp>
        <p:nvSpPr>
          <p:cNvPr id="13" name="Shape 11"/>
          <p:cNvSpPr/>
          <p:nvPr/>
        </p:nvSpPr>
        <p:spPr>
          <a:xfrm>
            <a:off x="6931152" y="2743200"/>
            <a:ext cx="1316736" cy="11155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1A7A3C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931152" y="2761488"/>
            <a:ext cx="1316736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🌧️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6931152" y="3218688"/>
            <a:ext cx="131673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PRECIPITAȚII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6583680" y="3895344"/>
            <a:ext cx="20116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0,1–2 mg/L Cl⁻</a:t>
            </a:r>
            <a:endParaRPr lang="en-US" sz="750" dirty="0"/>
          </a:p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în ploaie</a:t>
            </a:r>
            <a:endParaRPr lang="en-US" sz="750" dirty="0"/>
          </a:p>
        </p:txBody>
      </p:sp>
      <p:sp>
        <p:nvSpPr>
          <p:cNvPr id="17" name="Shape 15"/>
          <p:cNvSpPr/>
          <p:nvPr/>
        </p:nvSpPr>
        <p:spPr>
          <a:xfrm>
            <a:off x="5285232" y="3931920"/>
            <a:ext cx="1316736" cy="11155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78B820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5285232" y="3950208"/>
            <a:ext cx="1316736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🌱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5285232" y="4407408"/>
            <a:ext cx="131673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8B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 &amp;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78B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PLANTE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4937760" y="5084064"/>
            <a:ext cx="20116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Absorbtie</a:t>
            </a:r>
            <a:endParaRPr lang="en-US" sz="750" dirty="0"/>
          </a:p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radacini</a:t>
            </a:r>
            <a:endParaRPr lang="en-US" sz="750" dirty="0"/>
          </a:p>
        </p:txBody>
      </p:sp>
      <p:sp>
        <p:nvSpPr>
          <p:cNvPr id="21" name="Shape 19"/>
          <p:cNvSpPr/>
          <p:nvPr/>
        </p:nvSpPr>
        <p:spPr>
          <a:xfrm>
            <a:off x="2551176" y="3931920"/>
            <a:ext cx="1316736" cy="11155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6A3A9C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2542032" y="4133088"/>
            <a:ext cx="1316736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👤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2542032" y="4590288"/>
            <a:ext cx="131673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A3A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ORGANISME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2194560" y="5266944"/>
            <a:ext cx="20116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Cl⁻ biologic:</a:t>
            </a:r>
            <a:endParaRPr lang="en-US" sz="750" dirty="0"/>
          </a:p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HCl, NaCl</a:t>
            </a:r>
            <a:endParaRPr lang="en-US" sz="750" dirty="0"/>
          </a:p>
        </p:txBody>
      </p:sp>
      <p:sp>
        <p:nvSpPr>
          <p:cNvPr id="25" name="Shape 23"/>
          <p:cNvSpPr/>
          <p:nvPr/>
        </p:nvSpPr>
        <p:spPr>
          <a:xfrm>
            <a:off x="438912" y="2926080"/>
            <a:ext cx="1316736" cy="11155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07020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438912" y="2944368"/>
            <a:ext cx="1316736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🌋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438912" y="3401568"/>
            <a:ext cx="131673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07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VULCANI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91440" y="4078224"/>
            <a:ext cx="20116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Milioane t/an</a:t>
            </a:r>
            <a:endParaRPr lang="en-US" sz="750" dirty="0"/>
          </a:p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HCl, NaCl</a:t>
            </a:r>
            <a:endParaRPr lang="en-US" sz="750" dirty="0"/>
          </a:p>
        </p:txBody>
      </p:sp>
      <p:sp>
        <p:nvSpPr>
          <p:cNvPr id="29" name="Shape 27"/>
          <p:cNvSpPr/>
          <p:nvPr/>
        </p:nvSpPr>
        <p:spPr>
          <a:xfrm>
            <a:off x="987552" y="1280160"/>
            <a:ext cx="1316736" cy="11155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83030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0" name="Text 28"/>
          <p:cNvSpPr/>
          <p:nvPr/>
        </p:nvSpPr>
        <p:spPr>
          <a:xfrm>
            <a:off x="987552" y="1298448"/>
            <a:ext cx="1316736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🏭</a:t>
            </a:r>
            <a:endParaRPr lang="en-US" sz="2200" dirty="0"/>
          </a:p>
        </p:txBody>
      </p:sp>
      <p:sp>
        <p:nvSpPr>
          <p:cNvPr id="31" name="Text 29"/>
          <p:cNvSpPr/>
          <p:nvPr/>
        </p:nvSpPr>
        <p:spPr>
          <a:xfrm>
            <a:off x="987552" y="1755648"/>
            <a:ext cx="131673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C83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INDUSTRIE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640080" y="2432304"/>
            <a:ext cx="20116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CFC, PVC</a:t>
            </a:r>
            <a:endParaRPr lang="en-US" sz="750" dirty="0"/>
          </a:p>
          <a:p>
            <a:pPr marL="0" indent="0" algn="ctr">
              <a:buNone/>
            </a:pPr>
            <a:r>
              <a:rPr lang="en-US" sz="750" i="1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cloruri</a:t>
            </a:r>
            <a:endParaRPr lang="en-US" sz="750" dirty="0"/>
          </a:p>
        </p:txBody>
      </p:sp>
      <p:sp>
        <p:nvSpPr>
          <p:cNvPr id="33" name="Shape 31"/>
          <p:cNvSpPr/>
          <p:nvPr/>
        </p:nvSpPr>
        <p:spPr>
          <a:xfrm>
            <a:off x="3840480" y="1463040"/>
            <a:ext cx="2743200" cy="0"/>
          </a:xfrm>
          <a:prstGeom prst="line">
            <a:avLst/>
          </a:prstGeom>
          <a:noFill/>
          <a:ln w="19050">
            <a:solidFill>
              <a:srgbClr val="C8D020"/>
            </a:solidFill>
            <a:prstDash val="dash"/>
            <a:headEnd type="none"/>
            <a:tailEnd type="none"/>
          </a:ln>
        </p:spPr>
      </p:sp>
      <p:sp>
        <p:nvSpPr>
          <p:cNvPr id="34" name="Shape 32"/>
          <p:cNvSpPr/>
          <p:nvPr/>
        </p:nvSpPr>
        <p:spPr>
          <a:xfrm>
            <a:off x="6583680" y="1920240"/>
            <a:ext cx="1005840" cy="731520"/>
          </a:xfrm>
          <a:prstGeom prst="line">
            <a:avLst/>
          </a:prstGeom>
          <a:noFill/>
          <a:ln w="19050">
            <a:solidFill>
              <a:srgbClr val="C8D020"/>
            </a:solidFill>
            <a:prstDash val="dash"/>
            <a:headEnd type="none"/>
            <a:tailEnd type="none"/>
          </a:ln>
        </p:spPr>
      </p:sp>
      <p:sp>
        <p:nvSpPr>
          <p:cNvPr id="35" name="Shape 33"/>
          <p:cNvSpPr/>
          <p:nvPr/>
        </p:nvSpPr>
        <p:spPr>
          <a:xfrm>
            <a:off x="7589520" y="3474720"/>
            <a:ext cx="0" cy="365760"/>
          </a:xfrm>
          <a:prstGeom prst="line">
            <a:avLst/>
          </a:prstGeom>
          <a:noFill/>
          <a:ln w="19050">
            <a:solidFill>
              <a:srgbClr val="C8D020"/>
            </a:solidFill>
            <a:prstDash val="dash"/>
            <a:headEnd type="none"/>
            <a:tailEnd type="none"/>
          </a:ln>
        </p:spPr>
      </p:sp>
      <p:sp>
        <p:nvSpPr>
          <p:cNvPr id="36" name="Shape 34"/>
          <p:cNvSpPr/>
          <p:nvPr/>
        </p:nvSpPr>
        <p:spPr>
          <a:xfrm>
            <a:off x="5943600" y="4297680"/>
            <a:ext cx="0" cy="0"/>
          </a:xfrm>
          <a:prstGeom prst="line">
            <a:avLst/>
          </a:prstGeom>
          <a:noFill/>
          <a:ln w="19050">
            <a:solidFill>
              <a:srgbClr val="C8D020"/>
            </a:solidFill>
            <a:prstDash val="dash"/>
            <a:headEnd type="none"/>
            <a:tailEnd type="none"/>
          </a:ln>
        </p:spPr>
      </p:sp>
      <p:sp>
        <p:nvSpPr>
          <p:cNvPr id="37" name="Shape 35"/>
          <p:cNvSpPr/>
          <p:nvPr/>
        </p:nvSpPr>
        <p:spPr>
          <a:xfrm>
            <a:off x="3200400" y="4114800"/>
            <a:ext cx="0" cy="0"/>
          </a:xfrm>
          <a:prstGeom prst="line">
            <a:avLst/>
          </a:prstGeom>
          <a:noFill/>
          <a:ln w="19050">
            <a:solidFill>
              <a:srgbClr val="C8D020"/>
            </a:solidFill>
            <a:prstDash val="dash"/>
            <a:headEnd type="none"/>
            <a:tailEnd type="none"/>
          </a:ln>
        </p:spPr>
      </p:sp>
      <p:sp>
        <p:nvSpPr>
          <p:cNvPr id="38" name="Shape 36"/>
          <p:cNvSpPr/>
          <p:nvPr/>
        </p:nvSpPr>
        <p:spPr>
          <a:xfrm>
            <a:off x="1097280" y="2926080"/>
            <a:ext cx="548640" cy="0"/>
          </a:xfrm>
          <a:prstGeom prst="line">
            <a:avLst/>
          </a:prstGeom>
          <a:noFill/>
          <a:ln w="19050">
            <a:solidFill>
              <a:srgbClr val="C8D020"/>
            </a:solidFill>
            <a:prstDash val="dash"/>
            <a:headEnd type="none"/>
            <a:tailEnd type="none"/>
          </a:ln>
        </p:spPr>
      </p:sp>
      <p:sp>
        <p:nvSpPr>
          <p:cNvPr id="39" name="Shape 37"/>
          <p:cNvSpPr/>
          <p:nvPr/>
        </p:nvSpPr>
        <p:spPr>
          <a:xfrm>
            <a:off x="1645920" y="1645920"/>
            <a:ext cx="2194560" cy="0"/>
          </a:xfrm>
          <a:prstGeom prst="line">
            <a:avLst/>
          </a:prstGeom>
          <a:noFill/>
          <a:ln w="19050">
            <a:solidFill>
              <a:srgbClr val="C8D020"/>
            </a:solidFill>
            <a:prstDash val="dash"/>
            <a:headEnd type="none"/>
            <a:tailEnd type="none"/>
          </a:ln>
        </p:spPr>
      </p:sp>
      <p:sp>
        <p:nvSpPr>
          <p:cNvPr id="40" name="Shape 38"/>
          <p:cNvSpPr/>
          <p:nvPr/>
        </p:nvSpPr>
        <p:spPr>
          <a:xfrm>
            <a:off x="1788898" y="3118103"/>
            <a:ext cx="5030064" cy="539495"/>
          </a:xfrm>
          <a:prstGeom prst="rect">
            <a:avLst/>
          </a:prstGeom>
          <a:solidFill>
            <a:srgbClr val="152240"/>
          </a:solidFill>
          <a:ln w="12700">
            <a:solidFill>
              <a:srgbClr val="15224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6250" y="3187591"/>
            <a:ext cx="8595360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D4A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Clorul participă activ la ciclurile geochimice ale Pământului — de la oceane la </a:t>
            </a:r>
            <a:endParaRPr lang="ro-RO" sz="1100" dirty="0">
              <a:solidFill>
                <a:srgbClr val="D4A02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 algn="ctr">
              <a:buNone/>
            </a:pPr>
            <a:r>
              <a:rPr lang="en-US" sz="1100" dirty="0" err="1">
                <a:solidFill>
                  <a:srgbClr val="D4A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atmosferă</a:t>
            </a:r>
            <a:r>
              <a:rPr lang="en-US" sz="1100" dirty="0">
                <a:solidFill>
                  <a:srgbClr val="D4A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sol, plante și organisme.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C1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80E20"/>
          </a:solidFill>
          <a:ln w="12700">
            <a:solidFill>
              <a:srgbClr val="080E2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22960"/>
            <a:ext cx="9144000" cy="73152"/>
          </a:xfrm>
          <a:prstGeom prst="rect">
            <a:avLst/>
          </a:prstGeom>
          <a:solidFill>
            <a:srgbClr val="C8D020"/>
          </a:solidFill>
          <a:ln w="12700">
            <a:solidFill>
              <a:srgbClr val="C8D0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8D0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✅  Recapitulare — Clorul în natură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201168" y="987552"/>
            <a:ext cx="4251960" cy="841248"/>
          </a:xfrm>
          <a:prstGeom prst="rect">
            <a:avLst/>
          </a:prstGeom>
          <a:solidFill>
            <a:srgbClr val="0C1525"/>
          </a:solidFill>
          <a:ln w="12700">
            <a:solidFill>
              <a:srgbClr val="0FB5C8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56032" y="1124712"/>
            <a:ext cx="548640" cy="548640"/>
          </a:xfrm>
          <a:prstGeom prst="ellipse">
            <a:avLst/>
          </a:prstGeom>
          <a:solidFill>
            <a:srgbClr val="0FB5C8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56032" y="1124712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877824" y="1060704"/>
            <a:ext cx="35112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B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Element chimic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877824" y="1353312"/>
            <a:ext cx="351129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Z=17, Grupa VIIA, halogen, gaz galben-verzui, miros înțepător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681728" y="987552"/>
            <a:ext cx="4251960" cy="841248"/>
          </a:xfrm>
          <a:prstGeom prst="rect">
            <a:avLst/>
          </a:prstGeom>
          <a:solidFill>
            <a:srgbClr val="0C1525"/>
          </a:solidFill>
          <a:ln w="12700">
            <a:solidFill>
              <a:srgbClr val="333333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736592" y="1124712"/>
            <a:ext cx="548640" cy="54864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736592" y="1124712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2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358384" y="1060704"/>
            <a:ext cx="35112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În oceane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358384" y="1353312"/>
            <a:ext cx="351129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 g/L ca NaCl și MgCl₂; Cl⁻ al 2-lea ion ca abundență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201168" y="1947672"/>
            <a:ext cx="4251960" cy="841248"/>
          </a:xfrm>
          <a:prstGeom prst="rect">
            <a:avLst/>
          </a:prstGeom>
          <a:solidFill>
            <a:srgbClr val="0C1525"/>
          </a:solidFill>
          <a:ln w="12700">
            <a:solidFill>
              <a:srgbClr val="D4A020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256032" y="2084832"/>
            <a:ext cx="548640" cy="548640"/>
          </a:xfrm>
          <a:prstGeom prst="ellipse">
            <a:avLst/>
          </a:prstGeom>
          <a:solidFill>
            <a:srgbClr val="D4A020"/>
          </a:solidFill>
          <a:ln w="12700">
            <a:solidFill>
              <a:srgbClr val="D4A02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56032" y="2084832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77824" y="2020824"/>
            <a:ext cx="35112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D4A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Sarea de bucătărie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877824" y="2313432"/>
            <a:ext cx="351129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NaCl — esential vieții, din halite sau saline marine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681728" y="1947672"/>
            <a:ext cx="4251960" cy="841248"/>
          </a:xfrm>
          <a:prstGeom prst="rect">
            <a:avLst/>
          </a:prstGeom>
          <a:solidFill>
            <a:srgbClr val="0C1525"/>
          </a:solidFill>
          <a:ln w="12700">
            <a:solidFill>
              <a:srgbClr val="C83030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4736592" y="2084832"/>
            <a:ext cx="548640" cy="548640"/>
          </a:xfrm>
          <a:prstGeom prst="ellipse">
            <a:avLst/>
          </a:prstGeom>
          <a:solidFill>
            <a:srgbClr val="C83030"/>
          </a:solidFill>
          <a:ln w="12700">
            <a:solidFill>
              <a:srgbClr val="C8303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736592" y="2084832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4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358384" y="2020824"/>
            <a:ext cx="35112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830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În organism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5358384" y="2313432"/>
            <a:ext cx="351129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0,15% din corp; HCl în stomac, echilibru osmotic, nervi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201168" y="2907792"/>
            <a:ext cx="4251960" cy="841248"/>
          </a:xfrm>
          <a:prstGeom prst="rect">
            <a:avLst/>
          </a:prstGeom>
          <a:solidFill>
            <a:srgbClr val="0C1525"/>
          </a:solidFill>
          <a:ln w="12700">
            <a:solidFill>
              <a:srgbClr val="E07020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256032" y="3044952"/>
            <a:ext cx="548640" cy="548640"/>
          </a:xfrm>
          <a:prstGeom prst="ellipse">
            <a:avLst/>
          </a:prstGeom>
          <a:solidFill>
            <a:srgbClr val="E07020"/>
          </a:solidFill>
          <a:ln w="12700">
            <a:solidFill>
              <a:srgbClr val="E0702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56032" y="3044952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5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77824" y="2980944"/>
            <a:ext cx="35112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07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Surse naturale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877824" y="3273552"/>
            <a:ext cx="351129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Vulcani, spray marin, minerale, alge marine organoclorurate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4681728" y="2907792"/>
            <a:ext cx="4251960" cy="841248"/>
          </a:xfrm>
          <a:prstGeom prst="rect">
            <a:avLst/>
          </a:prstGeom>
          <a:solidFill>
            <a:srgbClr val="0C1525"/>
          </a:solidFill>
          <a:ln w="12700">
            <a:solidFill>
              <a:srgbClr val="0A7E8C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4736592" y="3044952"/>
            <a:ext cx="548640" cy="548640"/>
          </a:xfrm>
          <a:prstGeom prst="ellipse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736592" y="3044952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6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358384" y="2980944"/>
            <a:ext cx="35112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A7E8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Tratarea apei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5358384" y="3273552"/>
            <a:ext cx="351129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Cl₂, NaOCl, ClO₂ — dezinfectare; 0,2–2 mg/L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201168" y="3867912"/>
            <a:ext cx="4251960" cy="841248"/>
          </a:xfrm>
          <a:prstGeom prst="rect">
            <a:avLst/>
          </a:prstGeom>
          <a:solidFill>
            <a:srgbClr val="0C1525"/>
          </a:solidFill>
          <a:ln w="12700">
            <a:solidFill>
              <a:srgbClr val="6A3A9C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256032" y="4005072"/>
            <a:ext cx="548640" cy="548640"/>
          </a:xfrm>
          <a:prstGeom prst="ellipse">
            <a:avLst/>
          </a:prstGeom>
          <a:solidFill>
            <a:srgbClr val="6A3A9C"/>
          </a:solidFill>
          <a:ln w="12700">
            <a:solidFill>
              <a:srgbClr val="6A3A9C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256032" y="4005072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7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77824" y="3941064"/>
            <a:ext cx="35112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6A3A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Compuși industriali</a:t>
            </a:r>
            <a:endParaRPr lang="en-US" sz="1200" dirty="0"/>
          </a:p>
        </p:txBody>
      </p:sp>
      <p:sp>
        <p:nvSpPr>
          <p:cNvPr id="39" name="Text 37"/>
          <p:cNvSpPr/>
          <p:nvPr/>
        </p:nvSpPr>
        <p:spPr>
          <a:xfrm>
            <a:off x="877824" y="4233672"/>
            <a:ext cx="351129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PVC, HCl, NaOCl, CaCl₂, KCl — aplicații diverse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4681728" y="3867912"/>
            <a:ext cx="4251960" cy="841248"/>
          </a:xfrm>
          <a:prstGeom prst="rect">
            <a:avLst/>
          </a:prstGeom>
          <a:solidFill>
            <a:srgbClr val="0C1525"/>
          </a:solidFill>
          <a:ln w="12700">
            <a:solidFill>
              <a:srgbClr val="78B820"/>
            </a:solidFill>
            <a:prstDash val="solid"/>
          </a:ln>
          <a:effectLst>
            <a:outerShdw blurRad="88900" dist="38100" dir="8100000" algn="bl" rotWithShape="0">
              <a:srgbClr val="000000">
                <a:alpha val="12000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4736592" y="4005072"/>
            <a:ext cx="548640" cy="548640"/>
          </a:xfrm>
          <a:prstGeom prst="ellipse">
            <a:avLst/>
          </a:prstGeom>
          <a:solidFill>
            <a:srgbClr val="78B820"/>
          </a:solidFill>
          <a:ln w="12700">
            <a:solidFill>
              <a:srgbClr val="78B820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4736592" y="4005072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8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5358384" y="3941064"/>
            <a:ext cx="35112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78B8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 ecologic</a:t>
            </a:r>
            <a:endParaRPr lang="en-US" sz="1200" dirty="0"/>
          </a:p>
        </p:txBody>
      </p:sp>
      <p:sp>
        <p:nvSpPr>
          <p:cNvPr id="44" name="Text 42"/>
          <p:cNvSpPr/>
          <p:nvPr/>
        </p:nvSpPr>
        <p:spPr>
          <a:xfrm>
            <a:off x="5358384" y="4233672"/>
            <a:ext cx="351129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Ciclu biogeochimice; CFC dăunează ozonul; DDT toxic</a:t>
            </a:r>
            <a:endParaRPr lang="en-US" sz="1000" dirty="0"/>
          </a:p>
        </p:txBody>
      </p:sp>
      <p:sp>
        <p:nvSpPr>
          <p:cNvPr id="45" name="Shape 43"/>
          <p:cNvSpPr/>
          <p:nvPr/>
        </p:nvSpPr>
        <p:spPr>
          <a:xfrm>
            <a:off x="0" y="4773168"/>
            <a:ext cx="9144000" cy="370332"/>
          </a:xfrm>
          <a:prstGeom prst="rect">
            <a:avLst/>
          </a:prstGeom>
          <a:solidFill>
            <a:srgbClr val="C8D020">
              <a:alpha val="20000"/>
            </a:srgbClr>
          </a:solidFill>
          <a:ln w="12700">
            <a:solidFill>
              <a:srgbClr val="C8D020">
                <a:alpha val="60000"/>
              </a:srgbClr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228600" y="4773168"/>
            <a:ext cx="8686800" cy="3703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0C15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🌍  Clorul — elementul care purifică apa, conservă alimentele și leagă oceanele de viață, dar necesită gestionare responsabilă.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80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rgbClr val="1C3260"/>
          </a:solidFill>
          <a:ln w="12700">
            <a:solidFill>
              <a:srgbClr val="1C326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41248"/>
            <a:ext cx="9144000" cy="73152"/>
          </a:xfrm>
          <a:prstGeom prst="rect">
            <a:avLst/>
          </a:prstGeom>
          <a:solidFill>
            <a:srgbClr val="C8D020"/>
          </a:solidFill>
          <a:ln w="12700">
            <a:solidFill>
              <a:srgbClr val="C8D0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20040" y="0"/>
            <a:ext cx="822960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Proprietățile clorului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5486400" y="0"/>
            <a:ext cx="3383280" cy="8412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C8D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Element chimic esențial din Grupa a VII-A (halogeni)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274320" y="1005840"/>
            <a:ext cx="2651760" cy="2651760"/>
          </a:xfrm>
          <a:prstGeom prst="ellipse">
            <a:avLst/>
          </a:prstGeom>
          <a:solidFill>
            <a:srgbClr val="0C1525"/>
          </a:solidFill>
          <a:ln w="12700">
            <a:solidFill>
              <a:srgbClr val="0FB5C8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1234440" y="1874520"/>
            <a:ext cx="731520" cy="731520"/>
          </a:xfrm>
          <a:prstGeom prst="ellipse">
            <a:avLst/>
          </a:prstGeom>
          <a:solidFill>
            <a:srgbClr val="C8D020"/>
          </a:solidFill>
          <a:ln w="12700">
            <a:solidFill>
              <a:srgbClr val="D4A02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234440" y="1874520"/>
            <a:ext cx="731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0C1525"/>
                </a:solidFill>
              </a:rPr>
              <a:t>17p</a:t>
            </a:r>
            <a:endParaRPr lang="en-US" sz="850" dirty="0"/>
          </a:p>
          <a:p>
            <a:pPr marL="0" indent="0" algn="ctr">
              <a:buNone/>
            </a:pPr>
            <a:r>
              <a:rPr lang="en-US" sz="850" b="1" dirty="0">
                <a:solidFill>
                  <a:srgbClr val="0C1525"/>
                </a:solidFill>
              </a:rPr>
              <a:t>18n</a:t>
            </a:r>
            <a:endParaRPr lang="en-US" sz="850" dirty="0"/>
          </a:p>
        </p:txBody>
      </p:sp>
      <p:sp>
        <p:nvSpPr>
          <p:cNvPr id="9" name="Shape 7"/>
          <p:cNvSpPr/>
          <p:nvPr/>
        </p:nvSpPr>
        <p:spPr>
          <a:xfrm>
            <a:off x="777240" y="1417320"/>
            <a:ext cx="1645920" cy="1645920"/>
          </a:xfrm>
          <a:prstGeom prst="ellipse">
            <a:avLst/>
          </a:prstGeom>
          <a:solidFill>
            <a:srgbClr val="FFFFFF">
              <a:alpha val="0"/>
            </a:srgbClr>
          </a:solidFill>
          <a:ln w="12700">
            <a:solidFill>
              <a:srgbClr val="0A7E8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11480" y="1051560"/>
            <a:ext cx="2377440" cy="2377440"/>
          </a:xfrm>
          <a:prstGeom prst="ellipse">
            <a:avLst/>
          </a:prstGeom>
          <a:solidFill>
            <a:srgbClr val="FFFFFF">
              <a:alpha val="0"/>
            </a:srgbClr>
          </a:solidFill>
          <a:ln w="12700">
            <a:solidFill>
              <a:srgbClr val="0FB5C8">
                <a:alpha val="6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92608" y="1024128"/>
            <a:ext cx="2615184" cy="2615184"/>
          </a:xfrm>
          <a:prstGeom prst="ellipse">
            <a:avLst/>
          </a:prstGeom>
          <a:solidFill>
            <a:srgbClr val="FFFFFF">
              <a:alpha val="0"/>
            </a:srgbClr>
          </a:solidFill>
          <a:ln w="12700">
            <a:solidFill>
              <a:srgbClr val="C0D0DC">
                <a:alpha val="4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490472" y="1298448"/>
            <a:ext cx="128016" cy="128016"/>
          </a:xfrm>
          <a:prstGeom prst="ellipse">
            <a:avLst/>
          </a:prstGeom>
          <a:solidFill>
            <a:srgbClr val="0FB5C8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709928" y="1389888"/>
            <a:ext cx="128016" cy="128016"/>
          </a:xfrm>
          <a:prstGeom prst="ellipse">
            <a:avLst/>
          </a:prstGeom>
          <a:solidFill>
            <a:srgbClr val="0FB5C8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1828800" y="1828800"/>
            <a:ext cx="128016" cy="128016"/>
          </a:xfrm>
          <a:prstGeom prst="ellipse">
            <a:avLst/>
          </a:prstGeom>
          <a:solidFill>
            <a:srgbClr val="0FB5C8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1737360" y="2304288"/>
            <a:ext cx="128016" cy="128016"/>
          </a:xfrm>
          <a:prstGeom prst="ellipse">
            <a:avLst/>
          </a:prstGeom>
          <a:solidFill>
            <a:srgbClr val="0FB5C8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1481328" y="2468880"/>
            <a:ext cx="128016" cy="128016"/>
          </a:xfrm>
          <a:prstGeom prst="ellipse">
            <a:avLst/>
          </a:prstGeom>
          <a:solidFill>
            <a:srgbClr val="0FB5C8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188720" y="2395728"/>
            <a:ext cx="128016" cy="128016"/>
          </a:xfrm>
          <a:prstGeom prst="ellipse">
            <a:avLst/>
          </a:prstGeom>
          <a:solidFill>
            <a:srgbClr val="0FB5C8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1005840" y="1920240"/>
            <a:ext cx="128016" cy="128016"/>
          </a:xfrm>
          <a:prstGeom prst="ellipse">
            <a:avLst/>
          </a:prstGeom>
          <a:solidFill>
            <a:srgbClr val="0FB5C8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274320" y="2944368"/>
            <a:ext cx="2651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8D02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Cl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3108960" y="1005840"/>
            <a:ext cx="5806440" cy="566928"/>
          </a:xfrm>
          <a:prstGeom prst="rect">
            <a:avLst/>
          </a:prstGeom>
          <a:solidFill>
            <a:srgbClr val="0F1E30"/>
          </a:solidFill>
          <a:ln w="12700">
            <a:solidFill>
              <a:srgbClr val="0FB5C8">
                <a:alpha val="30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3108960" y="1005840"/>
            <a:ext cx="73152" cy="566928"/>
          </a:xfrm>
          <a:prstGeom prst="rect">
            <a:avLst/>
          </a:prstGeom>
          <a:solidFill>
            <a:srgbClr val="0FB5C8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246120" y="1060704"/>
            <a:ext cx="3108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Număr atomic (Z)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6355080" y="1060704"/>
            <a:ext cx="24688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3108960" y="1664208"/>
            <a:ext cx="5806440" cy="566928"/>
          </a:xfrm>
          <a:prstGeom prst="rect">
            <a:avLst/>
          </a:prstGeom>
          <a:solidFill>
            <a:srgbClr val="0C1828"/>
          </a:solidFill>
          <a:ln w="12700">
            <a:solidFill>
              <a:srgbClr val="C8D020">
                <a:alpha val="30000"/>
              </a:srgbClr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3108960" y="1664208"/>
            <a:ext cx="73152" cy="566928"/>
          </a:xfrm>
          <a:prstGeom prst="rect">
            <a:avLst/>
          </a:prstGeom>
          <a:solidFill>
            <a:srgbClr val="C8D020"/>
          </a:solidFill>
          <a:ln w="12700">
            <a:solidFill>
              <a:srgbClr val="C8D02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246120" y="1719072"/>
            <a:ext cx="3108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Masă atomică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6355080" y="1719072"/>
            <a:ext cx="24688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35,45 u.a.m.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3108960" y="2322576"/>
            <a:ext cx="5806440" cy="566928"/>
          </a:xfrm>
          <a:prstGeom prst="rect">
            <a:avLst/>
          </a:prstGeom>
          <a:solidFill>
            <a:srgbClr val="0F1E30"/>
          </a:solidFill>
          <a:ln w="12700">
            <a:solidFill>
              <a:srgbClr val="78B820">
                <a:alpha val="3000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3108960" y="2322576"/>
            <a:ext cx="73152" cy="566928"/>
          </a:xfrm>
          <a:prstGeom prst="rect">
            <a:avLst/>
          </a:prstGeom>
          <a:solidFill>
            <a:srgbClr val="78B820"/>
          </a:solidFill>
          <a:ln w="12700">
            <a:solidFill>
              <a:srgbClr val="78B82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246120" y="2377440"/>
            <a:ext cx="3108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Stare de agregare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6355080" y="2377440"/>
            <a:ext cx="24688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Gaz (T=20°C, P=1atm)</a:t>
            </a:r>
            <a:endParaRPr lang="en-US" sz="1200" dirty="0"/>
          </a:p>
        </p:txBody>
      </p:sp>
      <p:sp>
        <p:nvSpPr>
          <p:cNvPr id="32" name="Shape 30"/>
          <p:cNvSpPr/>
          <p:nvPr/>
        </p:nvSpPr>
        <p:spPr>
          <a:xfrm>
            <a:off x="3108960" y="2980944"/>
            <a:ext cx="5806440" cy="566928"/>
          </a:xfrm>
          <a:prstGeom prst="rect">
            <a:avLst/>
          </a:prstGeom>
          <a:solidFill>
            <a:srgbClr val="0C1828"/>
          </a:solidFill>
          <a:ln w="12700">
            <a:solidFill>
              <a:srgbClr val="A8B820">
                <a:alpha val="30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3108960" y="2980944"/>
            <a:ext cx="73152" cy="566928"/>
          </a:xfrm>
          <a:prstGeom prst="rect">
            <a:avLst/>
          </a:prstGeom>
          <a:solidFill>
            <a:srgbClr val="A8B820"/>
          </a:solidFill>
          <a:ln w="12700">
            <a:solidFill>
              <a:srgbClr val="A8B820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3246120" y="3035808"/>
            <a:ext cx="3108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Culoare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6355080" y="3035808"/>
            <a:ext cx="24688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Galben-verzui</a:t>
            </a:r>
            <a:endParaRPr lang="en-US" sz="1200" dirty="0"/>
          </a:p>
        </p:txBody>
      </p:sp>
      <p:sp>
        <p:nvSpPr>
          <p:cNvPr id="36" name="Shape 34"/>
          <p:cNvSpPr/>
          <p:nvPr/>
        </p:nvSpPr>
        <p:spPr>
          <a:xfrm>
            <a:off x="3108960" y="1005840"/>
            <a:ext cx="5806440" cy="566928"/>
          </a:xfrm>
          <a:prstGeom prst="rect">
            <a:avLst/>
          </a:prstGeom>
          <a:solidFill>
            <a:srgbClr val="0F1E30"/>
          </a:solidFill>
          <a:ln w="12700">
            <a:solidFill>
              <a:srgbClr val="E07020">
                <a:alpha val="3000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3108960" y="1005840"/>
            <a:ext cx="73152" cy="566928"/>
          </a:xfrm>
          <a:prstGeom prst="rect">
            <a:avLst/>
          </a:prstGeom>
          <a:solidFill>
            <a:srgbClr val="E07020"/>
          </a:solidFill>
          <a:ln w="12700">
            <a:solidFill>
              <a:srgbClr val="E07020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3246120" y="1060704"/>
            <a:ext cx="3108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Miros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6355080" y="1060704"/>
            <a:ext cx="24688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Puternic, înțepător</a:t>
            </a:r>
            <a:endParaRPr lang="en-US" sz="1200" dirty="0"/>
          </a:p>
        </p:txBody>
      </p:sp>
      <p:sp>
        <p:nvSpPr>
          <p:cNvPr id="40" name="Shape 38"/>
          <p:cNvSpPr/>
          <p:nvPr/>
        </p:nvSpPr>
        <p:spPr>
          <a:xfrm>
            <a:off x="3108960" y="1664208"/>
            <a:ext cx="5806440" cy="566928"/>
          </a:xfrm>
          <a:prstGeom prst="rect">
            <a:avLst/>
          </a:prstGeom>
          <a:solidFill>
            <a:srgbClr val="0C1828"/>
          </a:solidFill>
          <a:ln w="12700">
            <a:solidFill>
              <a:srgbClr val="90C8E0">
                <a:alpha val="3000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3108960" y="1664208"/>
            <a:ext cx="73152" cy="566928"/>
          </a:xfrm>
          <a:prstGeom prst="rect">
            <a:avLst/>
          </a:prstGeom>
          <a:solidFill>
            <a:srgbClr val="90C8E0"/>
          </a:solidFill>
          <a:ln w="12700">
            <a:solidFill>
              <a:srgbClr val="90C8E0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3246120" y="1719072"/>
            <a:ext cx="3108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Punct de fierbere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6355080" y="1719072"/>
            <a:ext cx="24688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-34,05 °C</a:t>
            </a:r>
            <a:endParaRPr lang="en-US" sz="1200" dirty="0"/>
          </a:p>
        </p:txBody>
      </p:sp>
      <p:sp>
        <p:nvSpPr>
          <p:cNvPr id="44" name="Shape 42"/>
          <p:cNvSpPr/>
          <p:nvPr/>
        </p:nvSpPr>
        <p:spPr>
          <a:xfrm>
            <a:off x="3108960" y="2322576"/>
            <a:ext cx="5806440" cy="566928"/>
          </a:xfrm>
          <a:prstGeom prst="rect">
            <a:avLst/>
          </a:prstGeom>
          <a:solidFill>
            <a:srgbClr val="0F1E30"/>
          </a:solidFill>
          <a:ln w="12700">
            <a:solidFill>
              <a:srgbClr val="80A0C0">
                <a:alpha val="30000"/>
              </a:srgbClr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3108960" y="2322576"/>
            <a:ext cx="73152" cy="566928"/>
          </a:xfrm>
          <a:prstGeom prst="rect">
            <a:avLst/>
          </a:prstGeom>
          <a:solidFill>
            <a:srgbClr val="80A0C0"/>
          </a:solidFill>
          <a:ln w="12700">
            <a:solidFill>
              <a:srgbClr val="80A0C0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3246120" y="2377440"/>
            <a:ext cx="3108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Punct de topire</a:t>
            </a:r>
            <a:endParaRPr lang="en-US" sz="1100" dirty="0"/>
          </a:p>
        </p:txBody>
      </p:sp>
      <p:sp>
        <p:nvSpPr>
          <p:cNvPr id="47" name="Text 45"/>
          <p:cNvSpPr/>
          <p:nvPr/>
        </p:nvSpPr>
        <p:spPr>
          <a:xfrm>
            <a:off x="6355080" y="2377440"/>
            <a:ext cx="24688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-101,5 °C</a:t>
            </a:r>
            <a:endParaRPr lang="en-US" sz="1200" dirty="0"/>
          </a:p>
        </p:txBody>
      </p:sp>
      <p:sp>
        <p:nvSpPr>
          <p:cNvPr id="48" name="Shape 46"/>
          <p:cNvSpPr/>
          <p:nvPr/>
        </p:nvSpPr>
        <p:spPr>
          <a:xfrm>
            <a:off x="3108960" y="2980944"/>
            <a:ext cx="5806440" cy="566928"/>
          </a:xfrm>
          <a:prstGeom prst="rect">
            <a:avLst/>
          </a:prstGeom>
          <a:solidFill>
            <a:srgbClr val="0C1828"/>
          </a:solidFill>
          <a:ln w="12700">
            <a:solidFill>
              <a:srgbClr val="0A7E8C">
                <a:alpha val="3000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3108960" y="2980944"/>
            <a:ext cx="73152" cy="566928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3246120" y="3035808"/>
            <a:ext cx="3108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Solubilitate în apă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6355080" y="3035808"/>
            <a:ext cx="24688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2,3 g/L (20°C)</a:t>
            </a:r>
            <a:endParaRPr lang="en-US" sz="1200" dirty="0"/>
          </a:p>
        </p:txBody>
      </p:sp>
      <p:sp>
        <p:nvSpPr>
          <p:cNvPr id="52" name="Shape 50"/>
          <p:cNvSpPr/>
          <p:nvPr/>
        </p:nvSpPr>
        <p:spPr>
          <a:xfrm>
            <a:off x="3108960" y="3639312"/>
            <a:ext cx="5806440" cy="566928"/>
          </a:xfrm>
          <a:prstGeom prst="rect">
            <a:avLst/>
          </a:prstGeom>
          <a:solidFill>
            <a:srgbClr val="0F1E30"/>
          </a:solidFill>
          <a:ln w="12700">
            <a:solidFill>
              <a:srgbClr val="6A3A9C">
                <a:alpha val="30000"/>
              </a:srgbClr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3108960" y="3639312"/>
            <a:ext cx="73152" cy="566928"/>
          </a:xfrm>
          <a:prstGeom prst="rect">
            <a:avLst/>
          </a:prstGeom>
          <a:solidFill>
            <a:srgbClr val="6A3A9C"/>
          </a:solidFill>
          <a:ln w="12700">
            <a:solidFill>
              <a:srgbClr val="6A3A9C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3246120" y="3694176"/>
            <a:ext cx="31089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Configurație el.</a:t>
            </a:r>
            <a:endParaRPr lang="en-US" sz="1100" dirty="0"/>
          </a:p>
        </p:txBody>
      </p:sp>
      <p:sp>
        <p:nvSpPr>
          <p:cNvPr id="55" name="Text 53"/>
          <p:cNvSpPr/>
          <p:nvPr/>
        </p:nvSpPr>
        <p:spPr>
          <a:xfrm>
            <a:off x="6355080" y="3694176"/>
            <a:ext cx="246888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[Ne] 3s² 3p⁵</a:t>
            </a:r>
            <a:endParaRPr lang="en-US" sz="1200" dirty="0"/>
          </a:p>
        </p:txBody>
      </p:sp>
      <p:sp>
        <p:nvSpPr>
          <p:cNvPr id="56" name="Shape 54"/>
          <p:cNvSpPr/>
          <p:nvPr/>
        </p:nvSpPr>
        <p:spPr>
          <a:xfrm>
            <a:off x="0" y="4754880"/>
            <a:ext cx="9144000" cy="388620"/>
          </a:xfrm>
          <a:prstGeom prst="rect">
            <a:avLst/>
          </a:prstGeom>
          <a:solidFill>
            <a:srgbClr val="1C3260"/>
          </a:solidFill>
          <a:ln w="12700">
            <a:solidFill>
              <a:srgbClr val="0FB5C8">
                <a:alpha val="40000"/>
              </a:srgbClr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228600" y="4754880"/>
            <a:ext cx="8686800" cy="3886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Clorul este al 3-lea cel mai electronegativ element (3,16 pe scara Pauling) și face parte din Grupa VIIA (halogeni).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4754880" y="116586"/>
            <a:ext cx="4572000" cy="5143500"/>
          </a:xfrm>
          <a:prstGeom prst="rect">
            <a:avLst/>
          </a:prstGeom>
          <a:solidFill>
            <a:srgbClr val="001830">
              <a:alpha val="60000"/>
            </a:srgbClr>
          </a:solidFill>
          <a:ln w="12700">
            <a:solidFill>
              <a:srgbClr val="001830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4754880" cy="5143500"/>
          </a:xfrm>
          <a:prstGeom prst="rect">
            <a:avLst/>
          </a:prstGeom>
          <a:solidFill>
            <a:srgbClr val="001025"/>
          </a:solidFill>
          <a:ln w="12700">
            <a:solidFill>
              <a:srgbClr val="001025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4754880" cy="82296"/>
          </a:xfrm>
          <a:prstGeom prst="rect">
            <a:avLst/>
          </a:prstGeom>
          <a:solidFill>
            <a:srgbClr val="0FB5C8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56032" y="182880"/>
            <a:ext cx="548640" cy="548640"/>
          </a:xfrm>
          <a:prstGeom prst="ellipse">
            <a:avLst/>
          </a:prstGeom>
          <a:solidFill>
            <a:srgbClr val="0A7E8C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56032" y="182880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1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960120" y="201168"/>
            <a:ext cx="3611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B5C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Clorul în oceane și mări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228600" y="914400"/>
            <a:ext cx="4251960" cy="530352"/>
          </a:xfrm>
          <a:prstGeom prst="rect">
            <a:avLst/>
          </a:prstGeom>
          <a:solidFill>
            <a:srgbClr val="001830"/>
          </a:solidFill>
          <a:ln w="12700">
            <a:solidFill>
              <a:srgbClr val="0A7E8C">
                <a:alpha val="3000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256032" y="950976"/>
            <a:ext cx="45720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🌊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768096" y="941832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B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Concentrația în apa de mare:</a:t>
            </a:r>
            <a:endParaRPr lang="en-US" sz="1000" dirty="0"/>
          </a:p>
        </p:txBody>
      </p:sp>
      <p:sp>
        <p:nvSpPr>
          <p:cNvPr id="12" name="Text 9"/>
          <p:cNvSpPr/>
          <p:nvPr/>
        </p:nvSpPr>
        <p:spPr>
          <a:xfrm>
            <a:off x="768096" y="1161288"/>
            <a:ext cx="3657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~19 g/L (sub formă de NaCl și MgCl₂)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228600" y="1536192"/>
            <a:ext cx="4251960" cy="530352"/>
          </a:xfrm>
          <a:prstGeom prst="rect">
            <a:avLst/>
          </a:prstGeom>
          <a:solidFill>
            <a:srgbClr val="002040"/>
          </a:solidFill>
          <a:ln w="12700">
            <a:solidFill>
              <a:srgbClr val="0A7E8C">
                <a:alpha val="3000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56032" y="1572768"/>
            <a:ext cx="45720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🧂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768096" y="1563624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B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Cea mai abundentă sursă: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768096" y="1783080"/>
            <a:ext cx="3657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Clorura de sodiu — NaCl — 77,8% din săruri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228600" y="2157984"/>
            <a:ext cx="4251960" cy="530352"/>
          </a:xfrm>
          <a:prstGeom prst="rect">
            <a:avLst/>
          </a:prstGeom>
          <a:solidFill>
            <a:srgbClr val="001830"/>
          </a:solidFill>
          <a:ln w="12700">
            <a:solidFill>
              <a:srgbClr val="0A7E8C">
                <a:alpha val="3000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56032" y="2194560"/>
            <a:ext cx="45720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📊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68096" y="2185416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B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Fracție din apa oceanelor: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768096" y="2404872"/>
            <a:ext cx="3657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~1,9% clor ionic (Cl⁻), al 2-lea ion cel mai abundent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228600" y="2779776"/>
            <a:ext cx="4251960" cy="530352"/>
          </a:xfrm>
          <a:prstGeom prst="rect">
            <a:avLst/>
          </a:prstGeom>
          <a:solidFill>
            <a:srgbClr val="002040"/>
          </a:solidFill>
          <a:ln w="12700">
            <a:solidFill>
              <a:srgbClr val="0A7E8C">
                <a:alpha val="30000"/>
              </a:srgbClr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256032" y="2816352"/>
            <a:ext cx="45720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🌡️</a:t>
            </a:r>
            <a:endParaRPr lang="en-US" sz="2000" dirty="0"/>
          </a:p>
        </p:txBody>
      </p:sp>
      <p:sp>
        <p:nvSpPr>
          <p:cNvPr id="23" name="Text 20"/>
          <p:cNvSpPr/>
          <p:nvPr/>
        </p:nvSpPr>
        <p:spPr>
          <a:xfrm>
            <a:off x="768096" y="2807208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B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Marea Moartă:</a:t>
            </a:r>
            <a:endParaRPr lang="en-US" sz="1000" dirty="0"/>
          </a:p>
        </p:txBody>
      </p:sp>
      <p:sp>
        <p:nvSpPr>
          <p:cNvPr id="24" name="Text 21"/>
          <p:cNvSpPr/>
          <p:nvPr/>
        </p:nvSpPr>
        <p:spPr>
          <a:xfrm>
            <a:off x="768096" y="3026664"/>
            <a:ext cx="3657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30–35% săruri → corp uman plutește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228600" y="3401568"/>
            <a:ext cx="4251960" cy="530352"/>
          </a:xfrm>
          <a:prstGeom prst="rect">
            <a:avLst/>
          </a:prstGeom>
          <a:solidFill>
            <a:srgbClr val="001830"/>
          </a:solidFill>
          <a:ln w="12700">
            <a:solidFill>
              <a:srgbClr val="0A7E8C">
                <a:alpha val="30000"/>
              </a:srgbClr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256032" y="3438144"/>
            <a:ext cx="45720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🐠</a:t>
            </a:r>
            <a:endParaRPr lang="en-US" sz="2000" dirty="0"/>
          </a:p>
        </p:txBody>
      </p:sp>
      <p:sp>
        <p:nvSpPr>
          <p:cNvPr id="27" name="Text 24"/>
          <p:cNvSpPr/>
          <p:nvPr/>
        </p:nvSpPr>
        <p:spPr>
          <a:xfrm>
            <a:off x="768096" y="3429000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B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Rolul biologic în oceane:</a:t>
            </a:r>
            <a:endParaRPr lang="en-US" sz="1000" dirty="0"/>
          </a:p>
        </p:txBody>
      </p:sp>
      <p:sp>
        <p:nvSpPr>
          <p:cNvPr id="28" name="Text 25"/>
          <p:cNvSpPr/>
          <p:nvPr/>
        </p:nvSpPr>
        <p:spPr>
          <a:xfrm>
            <a:off x="768096" y="3648456"/>
            <a:ext cx="3657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Reglează osmoza celulelor marine</a:t>
            </a:r>
            <a:endParaRPr lang="en-US" sz="1000" dirty="0"/>
          </a:p>
        </p:txBody>
      </p:sp>
      <p:sp>
        <p:nvSpPr>
          <p:cNvPr id="29" name="Shape 26"/>
          <p:cNvSpPr/>
          <p:nvPr/>
        </p:nvSpPr>
        <p:spPr>
          <a:xfrm>
            <a:off x="228600" y="4023360"/>
            <a:ext cx="4251960" cy="530352"/>
          </a:xfrm>
          <a:prstGeom prst="rect">
            <a:avLst/>
          </a:prstGeom>
          <a:solidFill>
            <a:srgbClr val="002040"/>
          </a:solidFill>
          <a:ln w="12700">
            <a:solidFill>
              <a:srgbClr val="0A7E8C">
                <a:alpha val="30000"/>
              </a:srgbClr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256032" y="4059936"/>
            <a:ext cx="45720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💧</a:t>
            </a:r>
            <a:endParaRPr lang="en-US" sz="2000" dirty="0"/>
          </a:p>
        </p:txBody>
      </p:sp>
      <p:sp>
        <p:nvSpPr>
          <p:cNvPr id="31" name="Text 28"/>
          <p:cNvSpPr/>
          <p:nvPr/>
        </p:nvSpPr>
        <p:spPr>
          <a:xfrm>
            <a:off x="768096" y="4050792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FB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Ciclul clorului în natură:</a:t>
            </a:r>
            <a:endParaRPr lang="en-US" sz="1000" dirty="0"/>
          </a:p>
        </p:txBody>
      </p:sp>
      <p:sp>
        <p:nvSpPr>
          <p:cNvPr id="32" name="Text 29"/>
          <p:cNvSpPr/>
          <p:nvPr/>
        </p:nvSpPr>
        <p:spPr>
          <a:xfrm>
            <a:off x="768096" y="4270248"/>
            <a:ext cx="3657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Evaporare → precipitații → curge în râuri → ocean</a:t>
            </a:r>
            <a:endParaRPr lang="en-US" sz="1000" dirty="0"/>
          </a:p>
        </p:txBody>
      </p:sp>
      <p:sp>
        <p:nvSpPr>
          <p:cNvPr id="34" name="Text 30"/>
          <p:cNvSpPr/>
          <p:nvPr/>
        </p:nvSpPr>
        <p:spPr>
          <a:xfrm>
            <a:off x="4892040" y="4462272"/>
            <a:ext cx="42519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Marea Moartă — cea mai sărată apă din lume</a:t>
            </a:r>
            <a:endParaRPr lang="en-US" sz="9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901BF34-F266-9697-E018-0F08A4F92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040" y="1056132"/>
            <a:ext cx="4100453" cy="25627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152240"/>
          </a:solidFill>
          <a:ln w="12700">
            <a:solidFill>
              <a:srgbClr val="15224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22960"/>
            <a:ext cx="9144000" cy="73152"/>
          </a:xfrm>
          <a:prstGeom prst="rect">
            <a:avLst/>
          </a:prstGeom>
          <a:solidFill>
            <a:srgbClr val="D4A020"/>
          </a:solidFill>
          <a:ln w="12700">
            <a:solidFill>
              <a:srgbClr val="D4A0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NaCl — Clorura de Sodiu (Sarea de Bucătărie)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228600" y="960120"/>
            <a:ext cx="5577840" cy="1005840"/>
          </a:xfrm>
          <a:prstGeom prst="rect">
            <a:avLst/>
          </a:prstGeom>
          <a:solidFill>
            <a:srgbClr val="152240"/>
          </a:solidFill>
          <a:ln w="12700">
            <a:solidFill>
              <a:srgbClr val="D4A020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320040" y="1005840"/>
            <a:ext cx="5394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0C04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Na⁺  +  Cl⁻  →  NaCl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320040" y="1463040"/>
            <a:ext cx="53949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Ion sodiu + Ion clorură = Clorură de Sodiu (legătură ionică)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28600" y="2084832"/>
            <a:ext cx="2724912" cy="676656"/>
          </a:xfrm>
          <a:prstGeom prst="rect">
            <a:avLst/>
          </a:prstGeom>
          <a:solidFill>
            <a:srgbClr val="FFFFFF"/>
          </a:solidFill>
          <a:ln w="12700">
            <a:solidFill>
              <a:srgbClr val="D4A020">
                <a:alpha val="40000"/>
              </a:srgbClr>
            </a:solidFill>
            <a:prstDash val="solid"/>
          </a:ln>
          <a:effectLst>
            <a:outerShdw blurRad="889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283464" y="2121408"/>
            <a:ext cx="475488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🏔️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95528" y="2121408"/>
            <a:ext cx="20848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522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Halitul (sarea gemă)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95528" y="2377440"/>
            <a:ext cx="208483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Formă minerală naturală — zăcăminte din evaporarea mărilor antice</a:t>
            </a:r>
            <a:endParaRPr lang="en-US" sz="900" dirty="0"/>
          </a:p>
        </p:txBody>
      </p:sp>
      <p:sp>
        <p:nvSpPr>
          <p:cNvPr id="14" name="Shape 11"/>
          <p:cNvSpPr/>
          <p:nvPr/>
        </p:nvSpPr>
        <p:spPr>
          <a:xfrm>
            <a:off x="3108960" y="2084832"/>
            <a:ext cx="2724912" cy="676656"/>
          </a:xfrm>
          <a:prstGeom prst="rect">
            <a:avLst/>
          </a:prstGeom>
          <a:solidFill>
            <a:srgbClr val="FFFFFF"/>
          </a:solidFill>
          <a:ln w="12700">
            <a:solidFill>
              <a:srgbClr val="D4A020">
                <a:alpha val="40000"/>
              </a:srgbClr>
            </a:solidFill>
            <a:prstDash val="solid"/>
          </a:ln>
          <a:effectLst>
            <a:outerShdw blurRad="889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3163824" y="2121408"/>
            <a:ext cx="475488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🌊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3675888" y="2121408"/>
            <a:ext cx="20848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522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Salinele marine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3675888" y="2377440"/>
            <a:ext cx="208483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Evaporarea apei de mare — metoda cea mai veche de obținere</a:t>
            </a:r>
            <a:endParaRPr lang="en-US" sz="900" dirty="0"/>
          </a:p>
        </p:txBody>
      </p:sp>
      <p:sp>
        <p:nvSpPr>
          <p:cNvPr id="18" name="Shape 15"/>
          <p:cNvSpPr/>
          <p:nvPr/>
        </p:nvSpPr>
        <p:spPr>
          <a:xfrm>
            <a:off x="228600" y="2852928"/>
            <a:ext cx="2724912" cy="676656"/>
          </a:xfrm>
          <a:prstGeom prst="rect">
            <a:avLst/>
          </a:prstGeom>
          <a:solidFill>
            <a:srgbClr val="FFFFFF"/>
          </a:solidFill>
          <a:ln w="12700">
            <a:solidFill>
              <a:srgbClr val="D4A020">
                <a:alpha val="40000"/>
              </a:srgbClr>
            </a:solidFill>
            <a:prstDash val="solid"/>
          </a:ln>
          <a:effectLst>
            <a:outerShdw blurRad="889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283464" y="2889504"/>
            <a:ext cx="475488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🧂</a:t>
            </a:r>
            <a:endParaRPr lang="en-US" sz="2200" dirty="0"/>
          </a:p>
        </p:txBody>
      </p:sp>
      <p:sp>
        <p:nvSpPr>
          <p:cNvPr id="20" name="Text 17"/>
          <p:cNvSpPr/>
          <p:nvPr/>
        </p:nvSpPr>
        <p:spPr>
          <a:xfrm>
            <a:off x="795528" y="2889504"/>
            <a:ext cx="20848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522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Rolul în alimentație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795528" y="3145536"/>
            <a:ext cx="208483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Indispensabil vieții: 5–6 g/zi (recomandat OMS max. 5g)</a:t>
            </a:r>
            <a:endParaRPr lang="en-US" sz="900" dirty="0"/>
          </a:p>
        </p:txBody>
      </p:sp>
      <p:sp>
        <p:nvSpPr>
          <p:cNvPr id="22" name="Shape 19"/>
          <p:cNvSpPr/>
          <p:nvPr/>
        </p:nvSpPr>
        <p:spPr>
          <a:xfrm>
            <a:off x="3108960" y="2852928"/>
            <a:ext cx="2724912" cy="676656"/>
          </a:xfrm>
          <a:prstGeom prst="rect">
            <a:avLst/>
          </a:prstGeom>
          <a:solidFill>
            <a:srgbClr val="FFFFFF"/>
          </a:solidFill>
          <a:ln w="12700">
            <a:solidFill>
              <a:srgbClr val="D4A020">
                <a:alpha val="40000"/>
              </a:srgbClr>
            </a:solidFill>
            <a:prstDash val="solid"/>
          </a:ln>
          <a:effectLst>
            <a:outerShdw blurRad="889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3" name="Text 20"/>
          <p:cNvSpPr/>
          <p:nvPr/>
        </p:nvSpPr>
        <p:spPr>
          <a:xfrm>
            <a:off x="3163824" y="2889504"/>
            <a:ext cx="475488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🫀</a:t>
            </a:r>
            <a:endParaRPr lang="en-US" sz="2200" dirty="0"/>
          </a:p>
        </p:txBody>
      </p:sp>
      <p:sp>
        <p:nvSpPr>
          <p:cNvPr id="24" name="Text 21"/>
          <p:cNvSpPr/>
          <p:nvPr/>
        </p:nvSpPr>
        <p:spPr>
          <a:xfrm>
            <a:off x="3675888" y="2889504"/>
            <a:ext cx="20848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522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Funcții biologice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3675888" y="3145536"/>
            <a:ext cx="208483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Transmiterea impulsului nervos, echilibru osmotic, hidratare</a:t>
            </a:r>
            <a:endParaRPr lang="en-US" sz="900" dirty="0"/>
          </a:p>
        </p:txBody>
      </p:sp>
      <p:sp>
        <p:nvSpPr>
          <p:cNvPr id="26" name="Shape 23"/>
          <p:cNvSpPr/>
          <p:nvPr/>
        </p:nvSpPr>
        <p:spPr>
          <a:xfrm>
            <a:off x="228600" y="3621024"/>
            <a:ext cx="2724912" cy="676656"/>
          </a:xfrm>
          <a:prstGeom prst="rect">
            <a:avLst/>
          </a:prstGeom>
          <a:solidFill>
            <a:srgbClr val="FFFFFF"/>
          </a:solidFill>
          <a:ln w="12700">
            <a:solidFill>
              <a:srgbClr val="D4A020">
                <a:alpha val="40000"/>
              </a:srgbClr>
            </a:solidFill>
            <a:prstDash val="solid"/>
          </a:ln>
          <a:effectLst>
            <a:outerShdw blurRad="889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7" name="Text 24"/>
          <p:cNvSpPr/>
          <p:nvPr/>
        </p:nvSpPr>
        <p:spPr>
          <a:xfrm>
            <a:off x="283464" y="3657600"/>
            <a:ext cx="475488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❄️</a:t>
            </a:r>
            <a:endParaRPr lang="en-US" sz="2200" dirty="0"/>
          </a:p>
        </p:txBody>
      </p:sp>
      <p:sp>
        <p:nvSpPr>
          <p:cNvPr id="28" name="Text 25"/>
          <p:cNvSpPr/>
          <p:nvPr/>
        </p:nvSpPr>
        <p:spPr>
          <a:xfrm>
            <a:off x="795528" y="3657600"/>
            <a:ext cx="20848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522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Topirea gheții</a:t>
            </a:r>
            <a:endParaRPr lang="en-US" sz="1050" dirty="0"/>
          </a:p>
        </p:txBody>
      </p:sp>
      <p:sp>
        <p:nvSpPr>
          <p:cNvPr id="29" name="Text 26"/>
          <p:cNvSpPr/>
          <p:nvPr/>
        </p:nvSpPr>
        <p:spPr>
          <a:xfrm>
            <a:off x="795528" y="3913632"/>
            <a:ext cx="208483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Scade punctul de îngheț al apei — folosit pe șosele iarna</a:t>
            </a:r>
            <a:endParaRPr lang="en-US" sz="900" dirty="0"/>
          </a:p>
        </p:txBody>
      </p:sp>
      <p:sp>
        <p:nvSpPr>
          <p:cNvPr id="30" name="Shape 27"/>
          <p:cNvSpPr/>
          <p:nvPr/>
        </p:nvSpPr>
        <p:spPr>
          <a:xfrm>
            <a:off x="3108960" y="3621024"/>
            <a:ext cx="2724912" cy="676656"/>
          </a:xfrm>
          <a:prstGeom prst="rect">
            <a:avLst/>
          </a:prstGeom>
          <a:solidFill>
            <a:srgbClr val="FFFFFF"/>
          </a:solidFill>
          <a:ln w="12700">
            <a:solidFill>
              <a:srgbClr val="D4A020">
                <a:alpha val="40000"/>
              </a:srgbClr>
            </a:solidFill>
            <a:prstDash val="solid"/>
          </a:ln>
          <a:effectLst>
            <a:outerShdw blurRad="889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31" name="Text 28"/>
          <p:cNvSpPr/>
          <p:nvPr/>
        </p:nvSpPr>
        <p:spPr>
          <a:xfrm>
            <a:off x="3163824" y="3657600"/>
            <a:ext cx="475488" cy="5852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</a:rPr>
              <a:t>🐟</a:t>
            </a:r>
            <a:endParaRPr lang="en-US" sz="2200" dirty="0"/>
          </a:p>
        </p:txBody>
      </p:sp>
      <p:sp>
        <p:nvSpPr>
          <p:cNvPr id="32" name="Text 29"/>
          <p:cNvSpPr/>
          <p:nvPr/>
        </p:nvSpPr>
        <p:spPr>
          <a:xfrm>
            <a:off x="3675888" y="3657600"/>
            <a:ext cx="20848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1522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Conservarea alimentelor</a:t>
            </a:r>
            <a:endParaRPr lang="en-US" sz="1050" dirty="0"/>
          </a:p>
        </p:txBody>
      </p:sp>
      <p:sp>
        <p:nvSpPr>
          <p:cNvPr id="33" name="Text 30"/>
          <p:cNvSpPr/>
          <p:nvPr/>
        </p:nvSpPr>
        <p:spPr>
          <a:xfrm>
            <a:off x="3675888" y="3913632"/>
            <a:ext cx="208483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7A9AB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Inhibă bacteriile — utilizat mii de ani înainte de frigider</a:t>
            </a:r>
            <a:endParaRPr lang="en-US" sz="9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15EDC90-C6CC-50F2-7ED0-286427D2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076" y="1290135"/>
            <a:ext cx="2836249" cy="15627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DA31649-380F-486C-8BE4-F3F36A52AE67}"/>
              </a:ext>
            </a:extLst>
          </p:cNvPr>
          <p:cNvSpPr txBox="1"/>
          <p:nvPr/>
        </p:nvSpPr>
        <p:spPr>
          <a:xfrm>
            <a:off x="6099387" y="3059221"/>
            <a:ext cx="28689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0000"/>
                </a:solidFill>
              </a:rPr>
              <a:t>Mina de </a:t>
            </a:r>
            <a:r>
              <a:rPr lang="en-US" sz="1600" b="1" dirty="0" err="1">
                <a:solidFill>
                  <a:srgbClr val="000000"/>
                </a:solidFill>
              </a:rPr>
              <a:t>sare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Khewra</a:t>
            </a:r>
            <a:r>
              <a:rPr lang="en-US" sz="1600" b="1" dirty="0">
                <a:solidFill>
                  <a:srgbClr val="000000"/>
                </a:solidFill>
              </a:rPr>
              <a:t>, Pakistan </a:t>
            </a:r>
            <a:r>
              <a:rPr lang="ro-RO" sz="1600" b="1" dirty="0">
                <a:solidFill>
                  <a:srgbClr val="000000"/>
                </a:solidFill>
              </a:rPr>
              <a:t>–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una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dintre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cele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mai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mari</a:t>
            </a:r>
            <a:r>
              <a:rPr lang="en-US" sz="1600" b="1" dirty="0">
                <a:solidFill>
                  <a:srgbClr val="000000"/>
                </a:solidFill>
              </a:rPr>
              <a:t> din </a:t>
            </a:r>
            <a:r>
              <a:rPr lang="en-US" sz="1600" b="1" dirty="0" err="1">
                <a:solidFill>
                  <a:srgbClr val="000000"/>
                </a:solidFill>
              </a:rPr>
              <a:t>lume</a:t>
            </a:r>
            <a:endParaRPr lang="en-US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1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200A0A"/>
          </a:solidFill>
          <a:ln w="12700">
            <a:solidFill>
              <a:srgbClr val="200A0A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22960"/>
            <a:ext cx="9144000" cy="73152"/>
          </a:xfrm>
          <a:prstGeom prst="rect">
            <a:avLst/>
          </a:prstGeom>
          <a:solidFill>
            <a:srgbClr val="C83030"/>
          </a:solidFill>
          <a:ln w="12700">
            <a:solidFill>
              <a:srgbClr val="C8303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Clorul în organismul uman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228600" y="960120"/>
            <a:ext cx="6035040" cy="685800"/>
          </a:xfrm>
          <a:prstGeom prst="rect">
            <a:avLst/>
          </a:prstGeom>
          <a:solidFill>
            <a:srgbClr val="2A0808"/>
          </a:solidFill>
          <a:ln w="12700">
            <a:solidFill>
              <a:srgbClr val="C83030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347472" y="960120"/>
            <a:ext cx="5833872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Conținutul de Cl în organism: ~0,15% din masa corporală  →  ~105 g (adult de 70 kg)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228600" y="1755648"/>
            <a:ext cx="6035040" cy="457200"/>
          </a:xfrm>
          <a:prstGeom prst="rect">
            <a:avLst/>
          </a:prstGeom>
          <a:solidFill>
            <a:srgbClr val="1A0808"/>
          </a:solidFill>
          <a:ln w="12700">
            <a:solidFill>
              <a:srgbClr val="C83030">
                <a:alpha val="2500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56032" y="1783080"/>
            <a:ext cx="438912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</a:rPr>
              <a:t>💊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749808" y="1783080"/>
            <a:ext cx="2103120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Acidul clorhidric (HCl):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2880360" y="1792224"/>
            <a:ext cx="33101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Sucul gastric conține 0,1–0,5% HCl — esențial digestiei proteinelor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228600" y="2276856"/>
            <a:ext cx="6035040" cy="457200"/>
          </a:xfrm>
          <a:prstGeom prst="rect">
            <a:avLst/>
          </a:prstGeom>
          <a:solidFill>
            <a:srgbClr val="150606"/>
          </a:solidFill>
          <a:ln w="12700">
            <a:solidFill>
              <a:srgbClr val="C83030">
                <a:alpha val="2500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56032" y="2304288"/>
            <a:ext cx="438912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</a:rPr>
              <a:t>🧬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749808" y="2304288"/>
            <a:ext cx="2103120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Ionul clorură Cl⁻: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2880360" y="2313432"/>
            <a:ext cx="33101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 3-lea ion cel mai abundent în organism; 70% extracelular</a:t>
            </a:r>
            <a:endParaRPr lang="en-US" sz="1050" dirty="0"/>
          </a:p>
        </p:txBody>
      </p:sp>
      <p:sp>
        <p:nvSpPr>
          <p:cNvPr id="16" name="Shape 13"/>
          <p:cNvSpPr/>
          <p:nvPr/>
        </p:nvSpPr>
        <p:spPr>
          <a:xfrm>
            <a:off x="228600" y="2798064"/>
            <a:ext cx="6035040" cy="457200"/>
          </a:xfrm>
          <a:prstGeom prst="rect">
            <a:avLst/>
          </a:prstGeom>
          <a:solidFill>
            <a:srgbClr val="1A0808"/>
          </a:solidFill>
          <a:ln w="12700">
            <a:solidFill>
              <a:srgbClr val="C83030">
                <a:alpha val="2500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256032" y="2825496"/>
            <a:ext cx="438912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</a:rPr>
              <a:t>🫁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749808" y="2825496"/>
            <a:ext cx="2103120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Echilibrul acido-bazic: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2880360" y="2834640"/>
            <a:ext cx="33101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Reglează pH-ul sângelui (7,35–7,45) împreună cu bicarbonat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228600" y="3319272"/>
            <a:ext cx="6035040" cy="457200"/>
          </a:xfrm>
          <a:prstGeom prst="rect">
            <a:avLst/>
          </a:prstGeom>
          <a:solidFill>
            <a:srgbClr val="150606"/>
          </a:solidFill>
          <a:ln w="12700">
            <a:solidFill>
              <a:srgbClr val="C83030">
                <a:alpha val="25000"/>
              </a:srgbClr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256032" y="3346704"/>
            <a:ext cx="438912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</a:rPr>
              <a:t>⚡</a:t>
            </a:r>
            <a:endParaRPr lang="en-US" sz="1800" dirty="0"/>
          </a:p>
        </p:txBody>
      </p:sp>
      <p:sp>
        <p:nvSpPr>
          <p:cNvPr id="22" name="Text 19"/>
          <p:cNvSpPr/>
          <p:nvPr/>
        </p:nvSpPr>
        <p:spPr>
          <a:xfrm>
            <a:off x="749808" y="3346704"/>
            <a:ext cx="2103120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Transmiterea nervoasă: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2880360" y="3355848"/>
            <a:ext cx="33101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Canalele de Cl⁻ participă la potențialul de acțiune neuronal</a:t>
            </a:r>
            <a:endParaRPr lang="en-US" sz="1050" dirty="0"/>
          </a:p>
        </p:txBody>
      </p:sp>
      <p:sp>
        <p:nvSpPr>
          <p:cNvPr id="24" name="Shape 21"/>
          <p:cNvSpPr/>
          <p:nvPr/>
        </p:nvSpPr>
        <p:spPr>
          <a:xfrm>
            <a:off x="228600" y="3840480"/>
            <a:ext cx="6035040" cy="457200"/>
          </a:xfrm>
          <a:prstGeom prst="rect">
            <a:avLst/>
          </a:prstGeom>
          <a:solidFill>
            <a:srgbClr val="1A0808"/>
          </a:solidFill>
          <a:ln w="12700">
            <a:solidFill>
              <a:srgbClr val="C83030">
                <a:alpha val="25000"/>
              </a:srgbClr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256032" y="3867912"/>
            <a:ext cx="438912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</a:rPr>
              <a:t>🩸</a:t>
            </a:r>
            <a:endParaRPr lang="en-US" sz="1800" dirty="0"/>
          </a:p>
        </p:txBody>
      </p:sp>
      <p:sp>
        <p:nvSpPr>
          <p:cNvPr id="26" name="Text 23"/>
          <p:cNvSpPr/>
          <p:nvPr/>
        </p:nvSpPr>
        <p:spPr>
          <a:xfrm>
            <a:off x="749808" y="3867912"/>
            <a:ext cx="2103120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Transportul CO₂:</a:t>
            </a:r>
            <a:endParaRPr lang="en-US" sz="1100" dirty="0"/>
          </a:p>
        </p:txBody>
      </p:sp>
      <p:sp>
        <p:nvSpPr>
          <p:cNvPr id="27" name="Text 24"/>
          <p:cNvSpPr/>
          <p:nvPr/>
        </p:nvSpPr>
        <p:spPr>
          <a:xfrm>
            <a:off x="2880360" y="3877056"/>
            <a:ext cx="33101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Clorul ajută la transportul CO₂ din țesuturi spre plămâni</a:t>
            </a:r>
            <a:endParaRPr lang="en-US" sz="1050" dirty="0"/>
          </a:p>
        </p:txBody>
      </p:sp>
      <p:sp>
        <p:nvSpPr>
          <p:cNvPr id="28" name="Shape 25"/>
          <p:cNvSpPr/>
          <p:nvPr/>
        </p:nvSpPr>
        <p:spPr>
          <a:xfrm>
            <a:off x="228600" y="4361688"/>
            <a:ext cx="6035040" cy="457200"/>
          </a:xfrm>
          <a:prstGeom prst="rect">
            <a:avLst/>
          </a:prstGeom>
          <a:solidFill>
            <a:srgbClr val="150606"/>
          </a:solidFill>
          <a:ln w="12700">
            <a:solidFill>
              <a:srgbClr val="C83030">
                <a:alpha val="25000"/>
              </a:srgbClr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256032" y="4389120"/>
            <a:ext cx="438912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</a:rPr>
              <a:t>💧</a:t>
            </a:r>
            <a:endParaRPr lang="en-US" sz="1800" dirty="0"/>
          </a:p>
        </p:txBody>
      </p:sp>
      <p:sp>
        <p:nvSpPr>
          <p:cNvPr id="30" name="Text 27"/>
          <p:cNvSpPr/>
          <p:nvPr/>
        </p:nvSpPr>
        <p:spPr>
          <a:xfrm>
            <a:off x="749808" y="4389120"/>
            <a:ext cx="2103120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80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Osmoza și hidratarea:</a:t>
            </a:r>
            <a:endParaRPr lang="en-US" sz="1100" dirty="0"/>
          </a:p>
        </p:txBody>
      </p:sp>
      <p:sp>
        <p:nvSpPr>
          <p:cNvPr id="31" name="Text 28"/>
          <p:cNvSpPr/>
          <p:nvPr/>
        </p:nvSpPr>
        <p:spPr>
          <a:xfrm>
            <a:off x="2880360" y="4398264"/>
            <a:ext cx="33101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Menține echilibrul fluidelor intra- și extracelulare</a:t>
            </a:r>
            <a:endParaRPr lang="en-US" sz="1050" dirty="0"/>
          </a:p>
        </p:txBody>
      </p:sp>
      <p:sp>
        <p:nvSpPr>
          <p:cNvPr id="32" name="Shape 29"/>
          <p:cNvSpPr/>
          <p:nvPr/>
        </p:nvSpPr>
        <p:spPr>
          <a:xfrm>
            <a:off x="0" y="4736592"/>
            <a:ext cx="9144000" cy="406908"/>
          </a:xfrm>
          <a:prstGeom prst="rect">
            <a:avLst/>
          </a:prstGeom>
          <a:solidFill>
            <a:srgbClr val="1A0A0A"/>
          </a:solidFill>
          <a:ln w="12700">
            <a:solidFill>
              <a:srgbClr val="C83030">
                <a:alpha val="30000"/>
              </a:srgbClr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228600" y="4736592"/>
            <a:ext cx="8686800" cy="4069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A0A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⚠️  Deficitul de clor (hipocloremie) → crampe musculare, greață, confuzie. Excesul (hipercloremie) → acidoză metabolică.</a:t>
            </a:r>
            <a:endParaRPr lang="en-US" sz="10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3BE555E-46A2-4DCA-17C9-ABE83A59B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6" y="1261872"/>
            <a:ext cx="2586182" cy="146700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38B70A6-F852-3F95-7BE9-A457DC6CF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66" y="2926819"/>
            <a:ext cx="2586182" cy="17225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"/>
          <p:cNvSpPr/>
          <p:nvPr/>
        </p:nvSpPr>
        <p:spPr>
          <a:xfrm>
            <a:off x="0" y="0"/>
            <a:ext cx="4663440" cy="5143500"/>
          </a:xfrm>
          <a:prstGeom prst="rect">
            <a:avLst/>
          </a:prstGeom>
          <a:solidFill>
            <a:schemeClr val="bg2"/>
          </a:solidFill>
          <a:ln w="12700">
            <a:solidFill>
              <a:srgbClr val="100800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4663440" cy="82296"/>
          </a:xfrm>
          <a:prstGeom prst="rect">
            <a:avLst/>
          </a:prstGeom>
          <a:solidFill>
            <a:srgbClr val="E07020"/>
          </a:solidFill>
          <a:ln w="12700">
            <a:solidFill>
              <a:srgbClr val="E0702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56032" y="182880"/>
            <a:ext cx="548640" cy="548640"/>
          </a:xfrm>
          <a:prstGeom prst="ellipse">
            <a:avLst/>
          </a:prstGeom>
          <a:solidFill>
            <a:srgbClr val="E07020"/>
          </a:solidFill>
          <a:ln w="12700">
            <a:solidFill>
              <a:srgbClr val="D4A02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56032" y="182880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2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960120" y="182880"/>
            <a:ext cx="35204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E070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Surse naturale de clor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228600" y="896112"/>
            <a:ext cx="4160520" cy="530352"/>
          </a:xfrm>
          <a:prstGeom prst="rect">
            <a:avLst/>
          </a:prstGeom>
          <a:solidFill>
            <a:srgbClr val="1A0C00"/>
          </a:solidFill>
          <a:ln w="12700">
            <a:solidFill>
              <a:srgbClr val="E07020">
                <a:alpha val="2500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256032" y="932688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🌋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749808" y="923544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B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Emisii vulcanice: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49808" y="1143000"/>
            <a:ext cx="35478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HCl gazos eliberat în erupții — cantități de milioane de tone/an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228600" y="1517904"/>
            <a:ext cx="4160520" cy="530352"/>
          </a:xfrm>
          <a:prstGeom prst="rect">
            <a:avLst/>
          </a:prstGeom>
          <a:solidFill>
            <a:srgbClr val="140800"/>
          </a:solidFill>
          <a:ln w="12700">
            <a:solidFill>
              <a:srgbClr val="E07020">
                <a:alpha val="2500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56032" y="1554480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🌊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749808" y="1545336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B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Spray marin: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49808" y="1764792"/>
            <a:ext cx="35478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Picături de apă de mare evaporate — sursă majoră în atmosferă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228600" y="2139696"/>
            <a:ext cx="4160520" cy="530352"/>
          </a:xfrm>
          <a:prstGeom prst="rect">
            <a:avLst/>
          </a:prstGeom>
          <a:solidFill>
            <a:srgbClr val="1A0C00"/>
          </a:solidFill>
          <a:ln w="12700">
            <a:solidFill>
              <a:srgbClr val="E07020">
                <a:alpha val="2500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56032" y="2176272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🪨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49808" y="2167128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B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Minerale cloruroase: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749808" y="2386584"/>
            <a:ext cx="35478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Halit (NaCl), Silvit (KCl), Carnallit (KMgCl₃)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228600" y="2761488"/>
            <a:ext cx="4160520" cy="530352"/>
          </a:xfrm>
          <a:prstGeom prst="rect">
            <a:avLst/>
          </a:prstGeom>
          <a:solidFill>
            <a:srgbClr val="140800"/>
          </a:solidFill>
          <a:ln w="12700">
            <a:solidFill>
              <a:srgbClr val="E07020">
                <a:alpha val="25000"/>
              </a:srgbClr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256032" y="2798064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🌱</a:t>
            </a:r>
            <a:endParaRPr lang="en-US" sz="2000" dirty="0"/>
          </a:p>
        </p:txBody>
      </p:sp>
      <p:sp>
        <p:nvSpPr>
          <p:cNvPr id="23" name="Text 20"/>
          <p:cNvSpPr/>
          <p:nvPr/>
        </p:nvSpPr>
        <p:spPr>
          <a:xfrm>
            <a:off x="749808" y="2788920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B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Plante halofile: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749808" y="3008376"/>
            <a:ext cx="35478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Plantele din zone saline stochează Cl⁻ în vacuole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228600" y="3383280"/>
            <a:ext cx="4160520" cy="530352"/>
          </a:xfrm>
          <a:prstGeom prst="rect">
            <a:avLst/>
          </a:prstGeom>
          <a:solidFill>
            <a:srgbClr val="1A0C00"/>
          </a:solidFill>
          <a:ln w="12700">
            <a:solidFill>
              <a:srgbClr val="E07020">
                <a:alpha val="25000"/>
              </a:srgbClr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256032" y="3419856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🌧️</a:t>
            </a:r>
            <a:endParaRPr lang="en-US" sz="2000" dirty="0"/>
          </a:p>
        </p:txBody>
      </p:sp>
      <p:sp>
        <p:nvSpPr>
          <p:cNvPr id="27" name="Text 24"/>
          <p:cNvSpPr/>
          <p:nvPr/>
        </p:nvSpPr>
        <p:spPr>
          <a:xfrm>
            <a:off x="749808" y="3410712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B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Precipitații: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749808" y="3630168"/>
            <a:ext cx="35478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Apa de ploaie conține ~0,1–2 mg/L Cl⁻ — mai mult lângă ocean</a:t>
            </a:r>
            <a:endParaRPr lang="en-US" sz="1000" dirty="0"/>
          </a:p>
        </p:txBody>
      </p:sp>
      <p:sp>
        <p:nvSpPr>
          <p:cNvPr id="29" name="Shape 26"/>
          <p:cNvSpPr/>
          <p:nvPr/>
        </p:nvSpPr>
        <p:spPr>
          <a:xfrm>
            <a:off x="228600" y="4005072"/>
            <a:ext cx="4160520" cy="530352"/>
          </a:xfrm>
          <a:prstGeom prst="rect">
            <a:avLst/>
          </a:prstGeom>
          <a:solidFill>
            <a:srgbClr val="140800"/>
          </a:solidFill>
          <a:ln w="12700">
            <a:solidFill>
              <a:srgbClr val="E07020">
                <a:alpha val="25000"/>
              </a:srgbClr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256032" y="4041648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🔬</a:t>
            </a:r>
            <a:endParaRPr lang="en-US" sz="2000" dirty="0"/>
          </a:p>
        </p:txBody>
      </p:sp>
      <p:sp>
        <p:nvSpPr>
          <p:cNvPr id="31" name="Text 28"/>
          <p:cNvSpPr/>
          <p:nvPr/>
        </p:nvSpPr>
        <p:spPr>
          <a:xfrm>
            <a:off x="749808" y="4032504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B07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Compuși organoclorurați: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749808" y="4251960"/>
            <a:ext cx="3547872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Produși natural de alge marine (CHCl₃, CH₃Cl)</a:t>
            </a:r>
            <a:endParaRPr lang="en-US" sz="1000" dirty="0"/>
          </a:p>
        </p:txBody>
      </p:sp>
      <p:sp>
        <p:nvSpPr>
          <p:cNvPr id="33" name="Text 30"/>
          <p:cNvSpPr/>
          <p:nvPr/>
        </p:nvSpPr>
        <p:spPr>
          <a:xfrm>
            <a:off x="4572000" y="4681728"/>
            <a:ext cx="4389120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Vulcanul Kilauea, Hawaii — eliberează mii de</a:t>
            </a:r>
            <a:endParaRPr lang="en-US" sz="9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tone de HCl și SO₂ zilnic</a:t>
            </a:r>
            <a:endParaRPr lang="en-US" sz="9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8E34E6C-40AA-AF27-C1AB-BF43713B4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28" y="397571"/>
            <a:ext cx="4082989" cy="40829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22960"/>
            <a:ext cx="9144000" cy="73152"/>
          </a:xfrm>
          <a:prstGeom prst="rect">
            <a:avLst/>
          </a:prstGeom>
          <a:solidFill>
            <a:srgbClr val="D4A020"/>
          </a:solidFill>
          <a:ln w="12700">
            <a:solidFill>
              <a:srgbClr val="D4A0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Clorul în tratarea apei potabile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3337560" y="987552"/>
            <a:ext cx="557784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0FB5C8"/>
            </a:solidFill>
            <a:prstDash val="solid"/>
          </a:ln>
          <a:effectLst>
            <a:outerShdw blurRad="889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3364992" y="1106424"/>
            <a:ext cx="475488" cy="475488"/>
          </a:xfrm>
          <a:prstGeom prst="ellipse">
            <a:avLst/>
          </a:prstGeom>
          <a:solidFill>
            <a:srgbClr val="0FB5C8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364992" y="1106424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1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3913632" y="1042416"/>
            <a:ext cx="4937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FB5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Clorare primară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3913632" y="1325880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522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Cl₂ gazos sau NaOCl adăugat la 0,2–2 mg/L — omoară bacterii, viruși</a:t>
            </a:r>
            <a:endParaRPr lang="en-US" sz="1050" dirty="0"/>
          </a:p>
        </p:txBody>
      </p:sp>
      <p:sp>
        <p:nvSpPr>
          <p:cNvPr id="12" name="Shape 9"/>
          <p:cNvSpPr/>
          <p:nvPr/>
        </p:nvSpPr>
        <p:spPr>
          <a:xfrm>
            <a:off x="3337560" y="1810512"/>
            <a:ext cx="557784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33"/>
            </a:solidFill>
            <a:prstDash val="solid"/>
          </a:ln>
          <a:effectLst>
            <a:outerShdw blurRad="889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3364992" y="1929384"/>
            <a:ext cx="475488" cy="4754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364992" y="1929384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2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3913632" y="1865376"/>
            <a:ext cx="4937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Hipocloritul de calciu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3913632" y="2148840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522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Ca(OCl)₂ — pulbere sau tablete; cel mai folosit dezinfectant</a:t>
            </a:r>
            <a:endParaRPr lang="en-US" sz="1050" dirty="0"/>
          </a:p>
        </p:txBody>
      </p:sp>
      <p:sp>
        <p:nvSpPr>
          <p:cNvPr id="17" name="Shape 14"/>
          <p:cNvSpPr/>
          <p:nvPr/>
        </p:nvSpPr>
        <p:spPr>
          <a:xfrm>
            <a:off x="3337560" y="2633472"/>
            <a:ext cx="557784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1A7A3C"/>
            </a:solidFill>
            <a:prstDash val="solid"/>
          </a:ln>
          <a:effectLst>
            <a:outerShdw blurRad="889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3364992" y="2752344"/>
            <a:ext cx="475488" cy="475488"/>
          </a:xfrm>
          <a:prstGeom prst="ellipse">
            <a:avLst/>
          </a:prstGeom>
          <a:solidFill>
            <a:srgbClr val="1A7A3C"/>
          </a:solidFill>
          <a:ln w="12700">
            <a:solidFill>
              <a:srgbClr val="1A7A3C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3364992" y="2752344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3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3913632" y="2688336"/>
            <a:ext cx="4937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A7A3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Dioxid de clor ClO₂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3913632" y="2971800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522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Dezinfectant alternativ — nu formează trihalometani</a:t>
            </a:r>
            <a:endParaRPr lang="en-US" sz="1050" dirty="0"/>
          </a:p>
        </p:txBody>
      </p:sp>
      <p:sp>
        <p:nvSpPr>
          <p:cNvPr id="22" name="Shape 19"/>
          <p:cNvSpPr/>
          <p:nvPr/>
        </p:nvSpPr>
        <p:spPr>
          <a:xfrm>
            <a:off x="3337560" y="3456432"/>
            <a:ext cx="557784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4A020"/>
            </a:solidFill>
            <a:prstDash val="solid"/>
          </a:ln>
          <a:effectLst>
            <a:outerShdw blurRad="88900" dist="381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3" name="Shape 20"/>
          <p:cNvSpPr/>
          <p:nvPr/>
        </p:nvSpPr>
        <p:spPr>
          <a:xfrm>
            <a:off x="3364992" y="3575304"/>
            <a:ext cx="475488" cy="475488"/>
          </a:xfrm>
          <a:prstGeom prst="ellipse">
            <a:avLst/>
          </a:prstGeom>
          <a:solidFill>
            <a:srgbClr val="D4A020"/>
          </a:solidFill>
          <a:ln w="12700">
            <a:solidFill>
              <a:srgbClr val="D4A020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3364992" y="3575304"/>
            <a:ext cx="475488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</a:rPr>
              <a:t>4</a:t>
            </a:r>
            <a:endParaRPr lang="en-US" sz="1500" dirty="0"/>
          </a:p>
        </p:txBody>
      </p:sp>
      <p:sp>
        <p:nvSpPr>
          <p:cNvPr id="25" name="Text 22"/>
          <p:cNvSpPr/>
          <p:nvPr/>
        </p:nvSpPr>
        <p:spPr>
          <a:xfrm>
            <a:off x="3913632" y="3511296"/>
            <a:ext cx="4937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D4A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Clor rezidual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3913632" y="3794760"/>
            <a:ext cx="4937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522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0,2–0,5 mg/L menținut în rețea pentru protecție continuă</a:t>
            </a:r>
            <a:endParaRPr lang="en-US" sz="1050" dirty="0"/>
          </a:p>
        </p:txBody>
      </p:sp>
      <p:sp>
        <p:nvSpPr>
          <p:cNvPr id="27" name="Shape 24"/>
          <p:cNvSpPr/>
          <p:nvPr/>
        </p:nvSpPr>
        <p:spPr>
          <a:xfrm>
            <a:off x="137160" y="4498848"/>
            <a:ext cx="4178808" cy="548640"/>
          </a:xfrm>
          <a:prstGeom prst="rect">
            <a:avLst/>
          </a:prstGeom>
          <a:solidFill>
            <a:srgbClr val="FFF0D0"/>
          </a:solidFill>
          <a:ln w="12700">
            <a:solidFill>
              <a:srgbClr val="E07020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118872" y="4453128"/>
            <a:ext cx="47548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C152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⚠️  Prin reacția cu materia organică, clorul poate forma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118872" y="4718304"/>
            <a:ext cx="83210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E070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trihalometani (THM) și acizi haloacetici — monitorizați strict de OMS și UE.</a:t>
            </a:r>
            <a:endParaRPr lang="en-US" sz="1050" dirty="0"/>
          </a:p>
        </p:txBody>
      </p:sp>
      <p:sp>
        <p:nvSpPr>
          <p:cNvPr id="31" name="Shape 27"/>
          <p:cNvSpPr/>
          <p:nvPr/>
        </p:nvSpPr>
        <p:spPr>
          <a:xfrm>
            <a:off x="4407408" y="4078224"/>
            <a:ext cx="4462272" cy="1005840"/>
          </a:xfrm>
          <a:prstGeom prst="rect">
            <a:avLst/>
          </a:prstGeom>
          <a:solidFill>
            <a:srgbClr val="0C1525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32" name="Text 28"/>
          <p:cNvSpPr/>
          <p:nvPr/>
        </p:nvSpPr>
        <p:spPr>
          <a:xfrm>
            <a:off x="4526280" y="4078224"/>
            <a:ext cx="42519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🏊  Piscine: 1–3 mg/L Cl liber • pH 7,2–7,8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Hipoclorit de sodiu sau tablete de tricloroizocianurat (TCCA)</a:t>
            </a:r>
            <a:endParaRPr lang="en-US" sz="11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D8D3BD8-D797-A76C-4352-41A972EFA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" y="1554445"/>
            <a:ext cx="3010091" cy="20067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C1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6A3A9C"/>
          </a:solidFill>
          <a:ln w="12700">
            <a:solidFill>
              <a:srgbClr val="6A3A9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822960"/>
            <a:ext cx="9144000" cy="73152"/>
          </a:xfrm>
          <a:prstGeom prst="rect">
            <a:avLst/>
          </a:prstGeom>
          <a:solidFill>
            <a:srgbClr val="C8D020"/>
          </a:solidFill>
          <a:ln w="12700">
            <a:solidFill>
              <a:srgbClr val="C8D02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74320" y="0"/>
            <a:ext cx="85953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Compuși importanți ai clorului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201168" y="969264"/>
            <a:ext cx="2048256" cy="1261872"/>
          </a:xfrm>
          <a:prstGeom prst="rect">
            <a:avLst/>
          </a:prstGeom>
          <a:solidFill>
            <a:srgbClr val="0C1525"/>
          </a:solidFill>
          <a:ln w="12700">
            <a:solidFill>
              <a:srgbClr val="C83030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01168" y="969264"/>
            <a:ext cx="2048256" cy="54864"/>
          </a:xfrm>
          <a:prstGeom prst="rect">
            <a:avLst/>
          </a:prstGeom>
          <a:solidFill>
            <a:srgbClr val="C83030"/>
          </a:solidFill>
          <a:ln w="12700">
            <a:solidFill>
              <a:srgbClr val="C8303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56032" y="1060704"/>
            <a:ext cx="1938528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C8303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HCl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256032" y="1499616"/>
            <a:ext cx="193852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Acid clorhidric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256032" y="1792224"/>
            <a:ext cx="19385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Industria chimică, digestie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2432304" y="969264"/>
            <a:ext cx="2048256" cy="1261872"/>
          </a:xfrm>
          <a:prstGeom prst="rect">
            <a:avLst/>
          </a:prstGeom>
          <a:solidFill>
            <a:srgbClr val="0C1525"/>
          </a:solidFill>
          <a:ln w="12700">
            <a:solidFill>
              <a:srgbClr val="0A7E8C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2432304" y="969264"/>
            <a:ext cx="2048256" cy="54864"/>
          </a:xfrm>
          <a:prstGeom prst="rect">
            <a:avLst/>
          </a:prstGeom>
          <a:solidFill>
            <a:srgbClr val="0A7E8C"/>
          </a:solidFill>
          <a:ln w="12700">
            <a:solidFill>
              <a:srgbClr val="0A7E8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487168" y="1060704"/>
            <a:ext cx="1938528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A7E8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NaCl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2487168" y="1499616"/>
            <a:ext cx="193852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Clorură de sodiu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2487168" y="1792224"/>
            <a:ext cx="19385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Alimente, conservare, drum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4663440" y="969264"/>
            <a:ext cx="2048256" cy="1261872"/>
          </a:xfrm>
          <a:prstGeom prst="rect">
            <a:avLst/>
          </a:prstGeom>
          <a:solidFill>
            <a:srgbClr val="0C1525"/>
          </a:solidFill>
          <a:ln w="12700">
            <a:solidFill>
              <a:srgbClr val="0FB5C8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663440" y="969264"/>
            <a:ext cx="2048256" cy="54864"/>
          </a:xfrm>
          <a:prstGeom prst="rect">
            <a:avLst/>
          </a:prstGeom>
          <a:solidFill>
            <a:srgbClr val="0FB5C8"/>
          </a:solidFill>
          <a:ln w="12700">
            <a:solidFill>
              <a:srgbClr val="0FB5C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718304" y="1060704"/>
            <a:ext cx="1938528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FB5C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NaOCl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4718304" y="1499616"/>
            <a:ext cx="193852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Hipoclorit de sodiu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4718304" y="1792224"/>
            <a:ext cx="19385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Dezinfectant, înălbitor (Clorox)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6894576" y="969264"/>
            <a:ext cx="2048256" cy="1261872"/>
          </a:xfrm>
          <a:prstGeom prst="rect">
            <a:avLst/>
          </a:prstGeom>
          <a:solidFill>
            <a:srgbClr val="0C1525"/>
          </a:solidFill>
          <a:ln w="12700">
            <a:solidFill>
              <a:srgbClr val="E07020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6894576" y="969264"/>
            <a:ext cx="2048256" cy="54864"/>
          </a:xfrm>
          <a:prstGeom prst="rect">
            <a:avLst/>
          </a:prstGeom>
          <a:solidFill>
            <a:srgbClr val="E07020"/>
          </a:solidFill>
          <a:ln w="12700">
            <a:solidFill>
              <a:srgbClr val="E0702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949440" y="1060704"/>
            <a:ext cx="1938528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E0702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PVC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6949440" y="1499616"/>
            <a:ext cx="193852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Policlorura de vinil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6949440" y="1792224"/>
            <a:ext cx="19385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Țevi, geamuri, pardoseli</a:t>
            </a:r>
            <a:endParaRPr lang="en-US" sz="950" dirty="0"/>
          </a:p>
        </p:txBody>
      </p:sp>
      <p:sp>
        <p:nvSpPr>
          <p:cNvPr id="25" name="Shape 23"/>
          <p:cNvSpPr/>
          <p:nvPr/>
        </p:nvSpPr>
        <p:spPr>
          <a:xfrm>
            <a:off x="201168" y="2359152"/>
            <a:ext cx="2048256" cy="1261872"/>
          </a:xfrm>
          <a:prstGeom prst="rect">
            <a:avLst/>
          </a:prstGeom>
          <a:solidFill>
            <a:srgbClr val="0C1525"/>
          </a:solidFill>
          <a:ln w="12700">
            <a:solidFill>
              <a:srgbClr val="6A3A9C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201168" y="2359152"/>
            <a:ext cx="2048256" cy="54864"/>
          </a:xfrm>
          <a:prstGeom prst="rect">
            <a:avLst/>
          </a:prstGeom>
          <a:solidFill>
            <a:srgbClr val="6A3A9C"/>
          </a:solidFill>
          <a:ln w="12700">
            <a:solidFill>
              <a:srgbClr val="6A3A9C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256032" y="2450592"/>
            <a:ext cx="1938528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6A3A9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CCl₄</a:t>
            </a:r>
            <a:endParaRPr lang="en-US" sz="2200" dirty="0"/>
          </a:p>
        </p:txBody>
      </p:sp>
      <p:sp>
        <p:nvSpPr>
          <p:cNvPr id="28" name="Text 26"/>
          <p:cNvSpPr/>
          <p:nvPr/>
        </p:nvSpPr>
        <p:spPr>
          <a:xfrm>
            <a:off x="256032" y="2889504"/>
            <a:ext cx="193852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Tetraclorura de carbon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256032" y="3182112"/>
            <a:ext cx="19385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Solvent industrial, extinctoare</a:t>
            </a:r>
            <a:endParaRPr lang="en-US" sz="950" dirty="0"/>
          </a:p>
        </p:txBody>
      </p:sp>
      <p:sp>
        <p:nvSpPr>
          <p:cNvPr id="30" name="Shape 28"/>
          <p:cNvSpPr/>
          <p:nvPr/>
        </p:nvSpPr>
        <p:spPr>
          <a:xfrm>
            <a:off x="2432304" y="2359152"/>
            <a:ext cx="2048256" cy="1261872"/>
          </a:xfrm>
          <a:prstGeom prst="rect">
            <a:avLst/>
          </a:prstGeom>
          <a:solidFill>
            <a:srgbClr val="0C1525"/>
          </a:solidFill>
          <a:ln w="12700">
            <a:solidFill>
              <a:srgbClr val="1A7A3C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2432304" y="2359152"/>
            <a:ext cx="2048256" cy="54864"/>
          </a:xfrm>
          <a:prstGeom prst="rect">
            <a:avLst/>
          </a:prstGeom>
          <a:solidFill>
            <a:srgbClr val="1A7A3C"/>
          </a:solidFill>
          <a:ln w="12700">
            <a:solidFill>
              <a:srgbClr val="1A7A3C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2487168" y="2450592"/>
            <a:ext cx="1938528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A7A3C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KCl</a:t>
            </a:r>
            <a:endParaRPr lang="en-US" sz="2200" dirty="0"/>
          </a:p>
        </p:txBody>
      </p:sp>
      <p:sp>
        <p:nvSpPr>
          <p:cNvPr id="33" name="Text 31"/>
          <p:cNvSpPr/>
          <p:nvPr/>
        </p:nvSpPr>
        <p:spPr>
          <a:xfrm>
            <a:off x="2487168" y="2889504"/>
            <a:ext cx="193852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Clorură de potasiu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2487168" y="3182112"/>
            <a:ext cx="19385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Îngrășăminte, medicamente</a:t>
            </a:r>
            <a:endParaRPr lang="en-US" sz="950" dirty="0"/>
          </a:p>
        </p:txBody>
      </p:sp>
      <p:sp>
        <p:nvSpPr>
          <p:cNvPr id="35" name="Shape 33"/>
          <p:cNvSpPr/>
          <p:nvPr/>
        </p:nvSpPr>
        <p:spPr>
          <a:xfrm>
            <a:off x="4663440" y="2359152"/>
            <a:ext cx="2048256" cy="1261872"/>
          </a:xfrm>
          <a:prstGeom prst="rect">
            <a:avLst/>
          </a:prstGeom>
          <a:solidFill>
            <a:srgbClr val="0C1525"/>
          </a:solidFill>
          <a:ln w="12700">
            <a:solidFill>
              <a:srgbClr val="333333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4663440" y="2359152"/>
            <a:ext cx="2048256" cy="54864"/>
          </a:xfrm>
          <a:prstGeom prst="rect">
            <a:avLst/>
          </a:prstGeom>
          <a:solidFill>
            <a:srgbClr val="000000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4718304" y="2450592"/>
            <a:ext cx="1938528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000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CaCl₂</a:t>
            </a:r>
            <a:endParaRPr lang="en-US" sz="2200" dirty="0"/>
          </a:p>
        </p:txBody>
      </p:sp>
      <p:sp>
        <p:nvSpPr>
          <p:cNvPr id="38" name="Text 36"/>
          <p:cNvSpPr/>
          <p:nvPr/>
        </p:nvSpPr>
        <p:spPr>
          <a:xfrm>
            <a:off x="4718304" y="2889504"/>
            <a:ext cx="193852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Clorură de calciu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4718304" y="3182112"/>
            <a:ext cx="19385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Topit gheața, beton, conservant</a:t>
            </a:r>
            <a:endParaRPr lang="en-US" sz="950" dirty="0"/>
          </a:p>
        </p:txBody>
      </p:sp>
      <p:sp>
        <p:nvSpPr>
          <p:cNvPr id="40" name="Shape 38"/>
          <p:cNvSpPr/>
          <p:nvPr/>
        </p:nvSpPr>
        <p:spPr>
          <a:xfrm>
            <a:off x="6894576" y="2359152"/>
            <a:ext cx="2048256" cy="1261872"/>
          </a:xfrm>
          <a:prstGeom prst="rect">
            <a:avLst/>
          </a:prstGeom>
          <a:solidFill>
            <a:srgbClr val="0C1525"/>
          </a:solidFill>
          <a:ln w="12700">
            <a:solidFill>
              <a:srgbClr val="78B820"/>
            </a:solidFill>
            <a:prstDash val="solid"/>
          </a:ln>
          <a:effectLst>
            <a:outerShdw blurRad="88900" dist="38100" dir="8100000" algn="bl" rotWithShape="0">
              <a:srgbClr val="000000">
                <a:alpha val="18000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6894576" y="2359152"/>
            <a:ext cx="2048256" cy="54864"/>
          </a:xfrm>
          <a:prstGeom prst="rect">
            <a:avLst/>
          </a:prstGeom>
          <a:solidFill>
            <a:srgbClr val="78B820"/>
          </a:solidFill>
          <a:ln w="12700">
            <a:solidFill>
              <a:srgbClr val="78B820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6949440" y="2450592"/>
            <a:ext cx="1938528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78B820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ClO₂</a:t>
            </a:r>
            <a:endParaRPr lang="en-US" sz="2200" dirty="0"/>
          </a:p>
        </p:txBody>
      </p:sp>
      <p:sp>
        <p:nvSpPr>
          <p:cNvPr id="43" name="Text 41"/>
          <p:cNvSpPr/>
          <p:nvPr/>
        </p:nvSpPr>
        <p:spPr>
          <a:xfrm>
            <a:off x="6949440" y="2889504"/>
            <a:ext cx="193852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Dioxid de clor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6949440" y="3182112"/>
            <a:ext cx="19385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i="1" dirty="0">
                <a:solidFill>
                  <a:srgbClr val="C0D0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Dezinfectant apă, albire hârtie</a:t>
            </a:r>
            <a:endParaRPr lang="en-US" sz="950" dirty="0"/>
          </a:p>
        </p:txBody>
      </p:sp>
      <p:sp>
        <p:nvSpPr>
          <p:cNvPr id="46" name="Shape 43"/>
          <p:cNvSpPr/>
          <p:nvPr/>
        </p:nvSpPr>
        <p:spPr>
          <a:xfrm>
            <a:off x="4864608" y="3785616"/>
            <a:ext cx="4059936" cy="1280160"/>
          </a:xfrm>
          <a:prstGeom prst="rect">
            <a:avLst/>
          </a:prstGeom>
          <a:solidFill>
            <a:srgbClr val="1C3260"/>
          </a:solidFill>
          <a:ln w="12700">
            <a:solidFill>
              <a:srgbClr val="6A3A9C"/>
            </a:solidFill>
            <a:prstDash val="solid"/>
          </a:ln>
        </p:spPr>
      </p:sp>
      <p:sp>
        <p:nvSpPr>
          <p:cNvPr id="47" name="Text 44"/>
          <p:cNvSpPr/>
          <p:nvPr/>
        </p:nvSpPr>
        <p:spPr>
          <a:xfrm>
            <a:off x="4956048" y="3785616"/>
            <a:ext cx="3913632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🏭  Producția mondială de clor: ~70 milioane tone/an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PVC consumă ~35% din producția globală de clor.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Metoda principală: electroliza soluției de NaCl.</a:t>
            </a:r>
            <a:endParaRPr lang="en-US" sz="1100"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49A737D-D17E-2F14-0241-62410E6B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58"/>
          <a:stretch>
            <a:fillRect/>
          </a:stretch>
        </p:blipFill>
        <p:spPr>
          <a:xfrm>
            <a:off x="1615042" y="3809030"/>
            <a:ext cx="1159036" cy="11521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4766204" y="0"/>
            <a:ext cx="4480560" cy="5143500"/>
          </a:xfrm>
          <a:prstGeom prst="rect">
            <a:avLst/>
          </a:prstGeom>
          <a:solidFill>
            <a:srgbClr val="001808">
              <a:alpha val="65000"/>
            </a:srgbClr>
          </a:solidFill>
          <a:ln w="12700">
            <a:solidFill>
              <a:srgbClr val="001808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11325" y="0"/>
            <a:ext cx="4800600" cy="514350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1510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0" y="0"/>
            <a:ext cx="4800600" cy="82296"/>
          </a:xfrm>
          <a:prstGeom prst="rect">
            <a:avLst/>
          </a:prstGeom>
          <a:solidFill>
            <a:srgbClr val="25A855"/>
          </a:solidFill>
          <a:ln w="12700">
            <a:solidFill>
              <a:srgbClr val="25A855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56032" y="182880"/>
            <a:ext cx="548640" cy="548640"/>
          </a:xfrm>
          <a:prstGeom prst="ellipse">
            <a:avLst/>
          </a:prstGeom>
          <a:solidFill>
            <a:srgbClr val="1A7A3C"/>
          </a:solidFill>
          <a:ln w="12700">
            <a:solidFill>
              <a:srgbClr val="25A85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56032" y="182880"/>
            <a:ext cx="548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3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960120" y="182880"/>
            <a:ext cx="3657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5A855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Clorul în plante și alge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228600" y="914400"/>
            <a:ext cx="4343400" cy="530352"/>
          </a:xfrm>
          <a:prstGeom prst="rect">
            <a:avLst/>
          </a:prstGeom>
          <a:solidFill>
            <a:srgbClr val="001A10"/>
          </a:solidFill>
          <a:ln w="12700">
            <a:solidFill>
              <a:srgbClr val="1A7A3C">
                <a:alpha val="3000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256032" y="950976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🌿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749808" y="941832"/>
            <a:ext cx="2103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5A8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Rolul în fotosinteză: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49808" y="1161288"/>
            <a:ext cx="3657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Cl⁻ activează complexul de oxidare a apei (fotosistem II)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228600" y="1536192"/>
            <a:ext cx="4343400" cy="530352"/>
          </a:xfrm>
          <a:prstGeom prst="rect">
            <a:avLst/>
          </a:prstGeom>
          <a:solidFill>
            <a:srgbClr val="001408"/>
          </a:solidFill>
          <a:ln w="12700">
            <a:solidFill>
              <a:srgbClr val="1A7A3C">
                <a:alpha val="3000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56032" y="1572768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🌊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749808" y="1563624"/>
            <a:ext cx="2103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5A8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Alge brune (Macrocystis):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49808" y="1783080"/>
            <a:ext cx="3657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 compuși organoclorurați: CH₃Cl, CHCl₃, CH₂Cl₂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228600" y="2157984"/>
            <a:ext cx="4343400" cy="530352"/>
          </a:xfrm>
          <a:prstGeom prst="rect">
            <a:avLst/>
          </a:prstGeom>
          <a:solidFill>
            <a:srgbClr val="001A10"/>
          </a:solidFill>
          <a:ln w="12700">
            <a:solidFill>
              <a:srgbClr val="1A7A3C">
                <a:alpha val="3000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56032" y="2194560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🪸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749808" y="2185416"/>
            <a:ext cx="2103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5A8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Algele roșii: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749808" y="2404872"/>
            <a:ext cx="3657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Bogate în ioduri și cloruri; produc haloperoxidaze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228600" y="2779776"/>
            <a:ext cx="4343400" cy="530352"/>
          </a:xfrm>
          <a:prstGeom prst="rect">
            <a:avLst/>
          </a:prstGeom>
          <a:solidFill>
            <a:srgbClr val="001408"/>
          </a:solidFill>
          <a:ln w="12700">
            <a:solidFill>
              <a:srgbClr val="1A7A3C">
                <a:alpha val="30000"/>
              </a:srgbClr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256032" y="2816352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🌾</a:t>
            </a:r>
            <a:endParaRPr lang="en-US" sz="2000" dirty="0"/>
          </a:p>
        </p:txBody>
      </p:sp>
      <p:sp>
        <p:nvSpPr>
          <p:cNvPr id="23" name="Text 20"/>
          <p:cNvSpPr/>
          <p:nvPr/>
        </p:nvSpPr>
        <p:spPr>
          <a:xfrm>
            <a:off x="749808" y="2807208"/>
            <a:ext cx="2103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5A8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Plante terestre:</a:t>
            </a:r>
            <a:endParaRPr lang="en-US" sz="1050" dirty="0"/>
          </a:p>
        </p:txBody>
      </p:sp>
      <p:sp>
        <p:nvSpPr>
          <p:cNvPr id="24" name="Text 21"/>
          <p:cNvSpPr/>
          <p:nvPr/>
        </p:nvSpPr>
        <p:spPr>
          <a:xfrm>
            <a:off x="749808" y="3026664"/>
            <a:ext cx="3657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Absorb Cl⁻ din sol; mențin turgorul celular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228600" y="3401568"/>
            <a:ext cx="4343400" cy="530352"/>
          </a:xfrm>
          <a:prstGeom prst="rect">
            <a:avLst/>
          </a:prstGeom>
          <a:solidFill>
            <a:srgbClr val="001A10"/>
          </a:solidFill>
          <a:ln w="12700">
            <a:solidFill>
              <a:srgbClr val="1A7A3C">
                <a:alpha val="30000"/>
              </a:srgbClr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256032" y="3438144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🌴</a:t>
            </a:r>
            <a:endParaRPr lang="en-US" sz="2000" dirty="0"/>
          </a:p>
        </p:txBody>
      </p:sp>
      <p:sp>
        <p:nvSpPr>
          <p:cNvPr id="27" name="Text 24"/>
          <p:cNvSpPr/>
          <p:nvPr/>
        </p:nvSpPr>
        <p:spPr>
          <a:xfrm>
            <a:off x="749808" y="3429000"/>
            <a:ext cx="2103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5A8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Halofite:</a:t>
            </a:r>
            <a:endParaRPr lang="en-US" sz="1050" dirty="0"/>
          </a:p>
        </p:txBody>
      </p:sp>
      <p:sp>
        <p:nvSpPr>
          <p:cNvPr id="28" name="Text 25"/>
          <p:cNvSpPr/>
          <p:nvPr/>
        </p:nvSpPr>
        <p:spPr>
          <a:xfrm>
            <a:off x="749808" y="3648456"/>
            <a:ext cx="3657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Plante adaptate la salinitate ridicată (mangrovă, salsola)</a:t>
            </a:r>
            <a:endParaRPr lang="en-US" sz="1000" dirty="0"/>
          </a:p>
        </p:txBody>
      </p:sp>
      <p:sp>
        <p:nvSpPr>
          <p:cNvPr id="29" name="Shape 26"/>
          <p:cNvSpPr/>
          <p:nvPr/>
        </p:nvSpPr>
        <p:spPr>
          <a:xfrm>
            <a:off x="228600" y="4023360"/>
            <a:ext cx="4343400" cy="530352"/>
          </a:xfrm>
          <a:prstGeom prst="rect">
            <a:avLst/>
          </a:prstGeom>
          <a:solidFill>
            <a:srgbClr val="001408"/>
          </a:solidFill>
          <a:ln w="12700">
            <a:solidFill>
              <a:srgbClr val="1A7A3C">
                <a:alpha val="30000"/>
              </a:srgbClr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256032" y="4059936"/>
            <a:ext cx="438912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🔬</a:t>
            </a:r>
            <a:endParaRPr lang="en-US" sz="2000" dirty="0"/>
          </a:p>
        </p:txBody>
      </p:sp>
      <p:sp>
        <p:nvSpPr>
          <p:cNvPr id="31" name="Text 28"/>
          <p:cNvSpPr/>
          <p:nvPr/>
        </p:nvSpPr>
        <p:spPr>
          <a:xfrm>
            <a:off x="749808" y="4050792"/>
            <a:ext cx="2103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5A8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Ciclul biogeochimic al Cl:</a:t>
            </a:r>
            <a:endParaRPr lang="en-US" sz="1050" dirty="0"/>
          </a:p>
        </p:txBody>
      </p:sp>
      <p:sp>
        <p:nvSpPr>
          <p:cNvPr id="32" name="Text 29"/>
          <p:cNvSpPr/>
          <p:nvPr/>
        </p:nvSpPr>
        <p:spPr>
          <a:xfrm>
            <a:off x="749808" y="4270248"/>
            <a:ext cx="3657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 Mt Cl organic/an produse de organisme marine</a:t>
            </a:r>
            <a:endParaRPr lang="en-US" sz="1000" dirty="0"/>
          </a:p>
        </p:txBody>
      </p:sp>
      <p:sp>
        <p:nvSpPr>
          <p:cNvPr id="33" name="Text 30"/>
          <p:cNvSpPr/>
          <p:nvPr/>
        </p:nvSpPr>
        <p:spPr>
          <a:xfrm>
            <a:off x="4754879" y="4590288"/>
            <a:ext cx="463157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Padurea de alge Monterey Bay</a:t>
            </a:r>
            <a:endParaRPr lang="en-US" sz="1400" b="1" dirty="0"/>
          </a:p>
          <a:p>
            <a:pPr marL="0" indent="0" algn="ctr">
              <a:buNone/>
            </a:pPr>
            <a:r>
              <a:rPr lang="ro-RO" sz="1400" b="1" i="1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1400" b="1" i="1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b="1" i="1" dirty="0" err="1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unul</a:t>
            </a:r>
            <a:r>
              <a:rPr lang="en-US" sz="1400" b="1" i="1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din cele mai productive</a:t>
            </a:r>
            <a:endParaRPr lang="en-US" sz="1400" b="1" dirty="0"/>
          </a:p>
          <a:p>
            <a:pPr marL="0" indent="0" algn="ctr">
              <a:buNone/>
            </a:pPr>
            <a:r>
              <a:rPr lang="en-US" sz="1400" b="1" i="1" dirty="0">
                <a:solidFill>
                  <a:srgbClr val="E8F4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ecosisteme marine</a:t>
            </a:r>
            <a:endParaRPr lang="en-US" sz="1400" b="1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E931902-C28E-A339-D615-17581CC46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986" y="41148"/>
            <a:ext cx="3399388" cy="212267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3165FF8-69F1-22D2-4887-61874DABA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986" y="2271220"/>
            <a:ext cx="3399388" cy="22039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1333</Words>
  <Application>Microsoft Office PowerPoint</Application>
  <PresentationFormat>Екран (16:9)</PresentationFormat>
  <Paragraphs>280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Courier New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Clorul in natura</dc:title>
  <dc:subject>PptxGenJS Presentation</dc:subject>
  <dc:creator>:Lilia</dc:creator>
  <cp:lastModifiedBy>Liliya Hovornyan</cp:lastModifiedBy>
  <cp:revision>2</cp:revision>
  <dcterms:created xsi:type="dcterms:W3CDTF">2026-05-22T10:32:09Z</dcterms:created>
  <dcterms:modified xsi:type="dcterms:W3CDTF">2026-05-22T10:51:45Z</dcterms:modified>
</cp:coreProperties>
</file>