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CCFF"/>
    <a:srgbClr val="99FF66"/>
    <a:srgbClr val="FF339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24" d="100"/>
          <a:sy n="124" d="100"/>
        </p:scale>
        <p:origin x="26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52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1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82296" y="244602"/>
            <a:ext cx="9144000" cy="5143500"/>
          </a:xfrm>
          <a:prstGeom prst="rect">
            <a:avLst/>
          </a:prstGeom>
          <a:solidFill>
            <a:srgbClr val="000000">
              <a:alpha val="5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E8A820"/>
          </a:solidFill>
          <a:ln w="12700">
            <a:solidFill>
              <a:srgbClr val="E8A820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11480" y="572693"/>
            <a:ext cx="8412480" cy="3474720"/>
          </a:xfrm>
          <a:prstGeom prst="rect">
            <a:avLst/>
          </a:prstGeom>
          <a:solidFill>
            <a:srgbClr val="92D050"/>
          </a:solidFill>
          <a:ln w="12700">
            <a:solidFill>
              <a:srgbClr val="11B5B5"/>
            </a:solidFill>
            <a:prstDash val="solid"/>
          </a:ln>
          <a:effectLst>
            <a:outerShdw blurRad="76200" dist="381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548640" y="9601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kern="0" spc="6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LIMBA ROMÂNĂ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548640" y="1417320"/>
            <a:ext cx="8046720" cy="1280160"/>
          </a:xfrm>
          <a:prstGeom prst="rect">
            <a:avLst/>
          </a:prstGeom>
          <a:noFill/>
          <a:ln/>
          <a:effectLst>
            <a:outerShdw blurRad="127000" dist="50800" dir="8100000" algn="bl" rotWithShape="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Propoziția</a:t>
            </a:r>
            <a:endParaRPr lang="en-US" sz="6600" dirty="0"/>
          </a:p>
        </p:txBody>
      </p:sp>
      <p:sp>
        <p:nvSpPr>
          <p:cNvPr id="8" name="Shape 5"/>
          <p:cNvSpPr/>
          <p:nvPr/>
        </p:nvSpPr>
        <p:spPr>
          <a:xfrm>
            <a:off x="1371600" y="2706624"/>
            <a:ext cx="6400800" cy="54864"/>
          </a:xfrm>
          <a:prstGeom prst="rect">
            <a:avLst/>
          </a:prstGeom>
          <a:solidFill>
            <a:srgbClr val="E8A820"/>
          </a:solidFill>
          <a:ln w="12700">
            <a:solidFill>
              <a:srgbClr val="E8A82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48640" y="2816352"/>
            <a:ext cx="8046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Tipuri de propoziții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Shape 7"/>
          <p:cNvSpPr/>
          <p:nvPr/>
        </p:nvSpPr>
        <p:spPr>
          <a:xfrm>
            <a:off x="502920" y="4206240"/>
            <a:ext cx="1554480" cy="438912"/>
          </a:xfrm>
          <a:prstGeom prst="roundRect">
            <a:avLst>
              <a:gd name="adj" fmla="val 12500"/>
            </a:avLst>
          </a:prstGeom>
          <a:solidFill>
            <a:srgbClr val="0E8A8A">
              <a:alpha val="70000"/>
            </a:srgbClr>
          </a:solidFill>
          <a:ln w="12700">
            <a:solidFill>
              <a:srgbClr val="11B5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02920" y="4206240"/>
            <a:ext cx="15544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Enunțiativă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2194560" y="4206240"/>
            <a:ext cx="1554480" cy="438912"/>
          </a:xfrm>
          <a:prstGeom prst="roundRect">
            <a:avLst>
              <a:gd name="adj" fmla="val 12500"/>
            </a:avLst>
          </a:prstGeom>
          <a:solidFill>
            <a:srgbClr val="0E8A8A">
              <a:alpha val="70000"/>
            </a:srgbClr>
          </a:solidFill>
          <a:ln w="12700">
            <a:solidFill>
              <a:srgbClr val="11B5B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194560" y="4206240"/>
            <a:ext cx="15544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Interogativă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3886200" y="4206240"/>
            <a:ext cx="1554480" cy="438912"/>
          </a:xfrm>
          <a:prstGeom prst="roundRect">
            <a:avLst>
              <a:gd name="adj" fmla="val 12500"/>
            </a:avLst>
          </a:prstGeom>
          <a:solidFill>
            <a:srgbClr val="0E8A8A">
              <a:alpha val="70000"/>
            </a:srgbClr>
          </a:solidFill>
          <a:ln w="12700">
            <a:solidFill>
              <a:srgbClr val="11B5B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3886200" y="4206240"/>
            <a:ext cx="15544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Exclamativă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5577840" y="4206240"/>
            <a:ext cx="1554480" cy="438912"/>
          </a:xfrm>
          <a:prstGeom prst="roundRect">
            <a:avLst>
              <a:gd name="adj" fmla="val 12500"/>
            </a:avLst>
          </a:prstGeom>
          <a:solidFill>
            <a:srgbClr val="0E8A8A">
              <a:alpha val="70000"/>
            </a:srgbClr>
          </a:solidFill>
          <a:ln w="12700">
            <a:solidFill>
              <a:srgbClr val="11B5B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577840" y="4206240"/>
            <a:ext cx="15544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Imperativă</a:t>
            </a:r>
            <a:endParaRPr lang="en-US" sz="1000" dirty="0"/>
          </a:p>
        </p:txBody>
      </p:sp>
      <p:sp>
        <p:nvSpPr>
          <p:cNvPr id="18" name="Shape 15"/>
          <p:cNvSpPr/>
          <p:nvPr/>
        </p:nvSpPr>
        <p:spPr>
          <a:xfrm>
            <a:off x="7269480" y="4206240"/>
            <a:ext cx="1554480" cy="438912"/>
          </a:xfrm>
          <a:prstGeom prst="roundRect">
            <a:avLst>
              <a:gd name="adj" fmla="val 12500"/>
            </a:avLst>
          </a:prstGeom>
          <a:solidFill>
            <a:srgbClr val="0E8A8A">
              <a:alpha val="70000"/>
            </a:srgbClr>
          </a:solidFill>
          <a:ln w="12700">
            <a:solidFill>
              <a:srgbClr val="11B5B5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269480" y="4206240"/>
            <a:ext cx="15544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Simplă • Dezvoltată</a:t>
            </a:r>
            <a:endParaRPr lang="en-US" sz="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D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1C2E4A"/>
          </a:solidFill>
          <a:ln w="12700">
            <a:solidFill>
              <a:srgbClr val="1C2E4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04672"/>
            <a:ext cx="9144000" cy="64008"/>
          </a:xfrm>
          <a:prstGeom prst="rect">
            <a:avLst/>
          </a:prstGeom>
          <a:solidFill>
            <a:srgbClr val="E8A820"/>
          </a:solidFill>
          <a:ln w="12700">
            <a:solidFill>
              <a:srgbClr val="E8A82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74320" y="0"/>
            <a:ext cx="859536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🗺️  Schemă recapitulativă — Tipuri de propoziții</a:t>
            </a:r>
            <a:endParaRPr lang="en-US" sz="2100" dirty="0"/>
          </a:p>
        </p:txBody>
      </p:sp>
      <p:sp>
        <p:nvSpPr>
          <p:cNvPr id="5" name="Shape 3"/>
          <p:cNvSpPr/>
          <p:nvPr/>
        </p:nvSpPr>
        <p:spPr>
          <a:xfrm>
            <a:off x="3291840" y="1005840"/>
            <a:ext cx="2560320" cy="804672"/>
          </a:xfrm>
          <a:prstGeom prst="ellipse">
            <a:avLst/>
          </a:prstGeom>
          <a:solidFill>
            <a:srgbClr val="1C2E4A"/>
          </a:solidFill>
          <a:ln w="12700">
            <a:solidFill>
              <a:srgbClr val="E8A820"/>
            </a:solidFill>
            <a:prstDash val="solid"/>
          </a:ln>
          <a:effectLst>
            <a:outerShdw blurRad="76200" dist="38100" dir="8100000" algn="bl" rotWithShape="0">
              <a:srgbClr val="000000">
                <a:alpha val="2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3291840" y="1005840"/>
            <a:ext cx="256032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E8A8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PROPOZIȚIA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137160" y="1965960"/>
            <a:ext cx="2651760" cy="1737360"/>
          </a:xfrm>
          <a:prstGeom prst="rect">
            <a:avLst/>
          </a:prstGeom>
          <a:solidFill>
            <a:srgbClr val="FFFFFF"/>
          </a:solidFill>
          <a:ln w="12700">
            <a:solidFill>
              <a:srgbClr val="0E8A8A"/>
            </a:solidFill>
            <a:prstDash val="solid"/>
          </a:ln>
          <a:effectLst>
            <a:outerShdw blurRad="762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137160" y="1965960"/>
            <a:ext cx="2651760" cy="420624"/>
          </a:xfrm>
          <a:prstGeom prst="rect">
            <a:avLst/>
          </a:prstGeom>
          <a:solidFill>
            <a:srgbClr val="0E8A8A"/>
          </a:solidFill>
          <a:ln w="12700">
            <a:solidFill>
              <a:srgbClr val="0E8A8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64592" y="1965960"/>
            <a:ext cx="25968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DUPĂ FORMĂ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201168" y="2423160"/>
            <a:ext cx="2523744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Simplă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(S + P)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Dezvoltată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(S + P + părți secundare)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3246120" y="1965960"/>
            <a:ext cx="2651760" cy="2834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8A820"/>
            </a:solidFill>
            <a:prstDash val="solid"/>
          </a:ln>
          <a:effectLst>
            <a:outerShdw blurRad="762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3246120" y="1965960"/>
            <a:ext cx="2651760" cy="420624"/>
          </a:xfrm>
          <a:prstGeom prst="rect">
            <a:avLst/>
          </a:prstGeom>
          <a:solidFill>
            <a:srgbClr val="C48800"/>
          </a:solidFill>
          <a:ln w="12700">
            <a:solidFill>
              <a:srgbClr val="C4880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273552" y="1965960"/>
            <a:ext cx="25968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DUPĂ SCOP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3310128" y="2450592"/>
            <a:ext cx="2505456" cy="475488"/>
          </a:xfrm>
          <a:prstGeom prst="rect">
            <a:avLst/>
          </a:prstGeom>
          <a:solidFill>
            <a:srgbClr val="1A6BB5">
              <a:alpha val="12000"/>
            </a:srgbClr>
          </a:solidFill>
          <a:ln w="12700">
            <a:solidFill>
              <a:srgbClr val="1A6BB5">
                <a:alpha val="50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3328416" y="2487168"/>
            <a:ext cx="274320" cy="274320"/>
          </a:xfrm>
          <a:prstGeom prst="ellipse">
            <a:avLst/>
          </a:prstGeom>
          <a:solidFill>
            <a:srgbClr val="1A6BB5"/>
          </a:solidFill>
          <a:ln w="12700">
            <a:solidFill>
              <a:srgbClr val="1A6BB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657600" y="2468880"/>
            <a:ext cx="208483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Enunțiativă (Afirm. / Neg.)  →  .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3310128" y="2999232"/>
            <a:ext cx="2505456" cy="475488"/>
          </a:xfrm>
          <a:prstGeom prst="rect">
            <a:avLst/>
          </a:prstGeom>
          <a:solidFill>
            <a:srgbClr val="6A4C9C">
              <a:alpha val="12000"/>
            </a:srgbClr>
          </a:solidFill>
          <a:ln w="12700">
            <a:solidFill>
              <a:srgbClr val="6A4C9C">
                <a:alpha val="50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3328416" y="3035808"/>
            <a:ext cx="274320" cy="274320"/>
          </a:xfrm>
          <a:prstGeom prst="ellipse">
            <a:avLst/>
          </a:prstGeom>
          <a:solidFill>
            <a:srgbClr val="6A4C9C"/>
          </a:solidFill>
          <a:ln w="12700">
            <a:solidFill>
              <a:srgbClr val="6A4C9C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657600" y="3017520"/>
            <a:ext cx="208483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Interogativă  →  ?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3310128" y="3547872"/>
            <a:ext cx="2505456" cy="475488"/>
          </a:xfrm>
          <a:prstGeom prst="rect">
            <a:avLst/>
          </a:prstGeom>
          <a:solidFill>
            <a:srgbClr val="D64040">
              <a:alpha val="12000"/>
            </a:srgbClr>
          </a:solidFill>
          <a:ln w="12700">
            <a:solidFill>
              <a:srgbClr val="D64040">
                <a:alpha val="50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3328416" y="3584448"/>
            <a:ext cx="274320" cy="274320"/>
          </a:xfrm>
          <a:prstGeom prst="ellipse">
            <a:avLst/>
          </a:prstGeom>
          <a:solidFill>
            <a:srgbClr val="D64040"/>
          </a:solidFill>
          <a:ln w="12700">
            <a:solidFill>
              <a:srgbClr val="D6404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657600" y="3566160"/>
            <a:ext cx="208483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Exclamativă  →  !</a:t>
            </a:r>
            <a:endParaRPr lang="en-US" sz="1050" dirty="0"/>
          </a:p>
        </p:txBody>
      </p:sp>
      <p:sp>
        <p:nvSpPr>
          <p:cNvPr id="23" name="Shape 21"/>
          <p:cNvSpPr/>
          <p:nvPr/>
        </p:nvSpPr>
        <p:spPr>
          <a:xfrm>
            <a:off x="3310128" y="4096512"/>
            <a:ext cx="2505456" cy="475488"/>
          </a:xfrm>
          <a:prstGeom prst="rect">
            <a:avLst/>
          </a:prstGeom>
          <a:solidFill>
            <a:srgbClr val="2E8B57">
              <a:alpha val="12000"/>
            </a:srgbClr>
          </a:solidFill>
          <a:ln w="12700">
            <a:solidFill>
              <a:srgbClr val="2E8B57">
                <a:alpha val="5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3328416" y="4133088"/>
            <a:ext cx="274320" cy="274320"/>
          </a:xfrm>
          <a:prstGeom prst="ellipse">
            <a:avLst/>
          </a:prstGeom>
          <a:solidFill>
            <a:srgbClr val="2E8B57"/>
          </a:solidFill>
          <a:ln w="12700">
            <a:solidFill>
              <a:srgbClr val="2E8B57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3657600" y="4114800"/>
            <a:ext cx="2084832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Imperativă  →  .  /  !</a:t>
            </a:r>
            <a:endParaRPr lang="en-US" sz="1050" dirty="0"/>
          </a:p>
        </p:txBody>
      </p:sp>
      <p:sp>
        <p:nvSpPr>
          <p:cNvPr id="26" name="Shape 24"/>
          <p:cNvSpPr/>
          <p:nvPr/>
        </p:nvSpPr>
        <p:spPr>
          <a:xfrm>
            <a:off x="6355080" y="1965960"/>
            <a:ext cx="2651760" cy="1737360"/>
          </a:xfrm>
          <a:prstGeom prst="rect">
            <a:avLst/>
          </a:prstGeom>
          <a:solidFill>
            <a:srgbClr val="FFFFFF"/>
          </a:solidFill>
          <a:ln w="12700">
            <a:solidFill>
              <a:srgbClr val="E07020"/>
            </a:solidFill>
            <a:prstDash val="solid"/>
          </a:ln>
          <a:effectLst>
            <a:outerShdw blurRad="762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6355080" y="1965960"/>
            <a:ext cx="2651760" cy="420624"/>
          </a:xfrm>
          <a:prstGeom prst="rect">
            <a:avLst/>
          </a:prstGeom>
          <a:solidFill>
            <a:srgbClr val="E07020"/>
          </a:solidFill>
          <a:ln w="12700">
            <a:solidFill>
              <a:srgbClr val="E0702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382512" y="1965960"/>
            <a:ext cx="2596896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ÎN FRAZĂ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6419088" y="2423160"/>
            <a:ext cx="2523744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Principală (PP)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– independentă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Secundară (PS)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– dependentă de PP</a:t>
            </a:r>
            <a:endParaRPr lang="en-US" sz="1150" dirty="0"/>
          </a:p>
        </p:txBody>
      </p:sp>
      <p:sp>
        <p:nvSpPr>
          <p:cNvPr id="30" name="Shape 28"/>
          <p:cNvSpPr/>
          <p:nvPr/>
        </p:nvSpPr>
        <p:spPr>
          <a:xfrm>
            <a:off x="1463040" y="1965960"/>
            <a:ext cx="2194560" cy="0"/>
          </a:xfrm>
          <a:prstGeom prst="line">
            <a:avLst/>
          </a:prstGeom>
          <a:noFill/>
          <a:ln w="19050">
            <a:solidFill>
              <a:srgbClr val="0E8A8A"/>
            </a:solidFill>
            <a:prstDash val="dash"/>
          </a:ln>
        </p:spPr>
      </p:sp>
      <p:sp>
        <p:nvSpPr>
          <p:cNvPr id="31" name="Shape 29"/>
          <p:cNvSpPr/>
          <p:nvPr/>
        </p:nvSpPr>
        <p:spPr>
          <a:xfrm>
            <a:off x="4572000" y="1408176"/>
            <a:ext cx="0" cy="557784"/>
          </a:xfrm>
          <a:prstGeom prst="line">
            <a:avLst/>
          </a:prstGeom>
          <a:noFill/>
          <a:ln w="19050">
            <a:solidFill>
              <a:srgbClr val="C48800"/>
            </a:solidFill>
            <a:prstDash val="dash"/>
          </a:ln>
        </p:spPr>
      </p:sp>
      <p:sp>
        <p:nvSpPr>
          <p:cNvPr id="32" name="Shape 30"/>
          <p:cNvSpPr/>
          <p:nvPr/>
        </p:nvSpPr>
        <p:spPr>
          <a:xfrm>
            <a:off x="5897880" y="1965960"/>
            <a:ext cx="0" cy="0"/>
          </a:xfrm>
          <a:prstGeom prst="line">
            <a:avLst/>
          </a:prstGeom>
          <a:noFill/>
          <a:ln w="19050">
            <a:solidFill>
              <a:srgbClr val="E07020"/>
            </a:solidFill>
            <a:prstDash val="dash"/>
          </a:ln>
        </p:spPr>
      </p:sp>
      <p:sp>
        <p:nvSpPr>
          <p:cNvPr id="33" name="Shape 31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1C2E4A"/>
          </a:solidFill>
          <a:ln w="12700">
            <a:solidFill>
              <a:srgbClr val="1C2E4A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274320" y="4754880"/>
            <a:ext cx="8595360" cy="3886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E8A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📌  Reține: Orice propoziție are PREDICAT și se termină cu semn de punctuație!</a:t>
            </a:r>
            <a:endParaRPr lang="en-US" sz="1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D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1C2E4A"/>
          </a:solidFill>
          <a:ln w="12700">
            <a:solidFill>
              <a:srgbClr val="1C2E4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22960"/>
            <a:ext cx="9144000" cy="64008"/>
          </a:xfrm>
          <a:prstGeom prst="rect">
            <a:avLst/>
          </a:prstGeom>
          <a:solidFill>
            <a:srgbClr val="E8A820"/>
          </a:solidFill>
          <a:ln w="12700">
            <a:solidFill>
              <a:srgbClr val="E8A82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74320" y="0"/>
            <a:ext cx="8595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Ce este propoziția?</a:t>
            </a:r>
            <a:endParaRPr lang="en-US" sz="2600" dirty="0"/>
          </a:p>
        </p:txBody>
      </p:sp>
      <p:sp>
        <p:nvSpPr>
          <p:cNvPr id="7" name="Shape 4"/>
          <p:cNvSpPr/>
          <p:nvPr/>
        </p:nvSpPr>
        <p:spPr>
          <a:xfrm>
            <a:off x="274320" y="960120"/>
            <a:ext cx="5486400" cy="1325880"/>
          </a:xfrm>
          <a:prstGeom prst="rect">
            <a:avLst/>
          </a:prstGeom>
          <a:solidFill>
            <a:srgbClr val="1C2E4A"/>
          </a:solidFill>
          <a:ln w="12700">
            <a:solidFill>
              <a:srgbClr val="1C2E4A"/>
            </a:solidFill>
            <a:prstDash val="solid"/>
          </a:ln>
          <a:effectLst>
            <a:outerShdw blurRad="762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274320" y="960120"/>
            <a:ext cx="91440" cy="1325880"/>
          </a:xfrm>
          <a:prstGeom prst="rect">
            <a:avLst/>
          </a:prstGeom>
          <a:solidFill>
            <a:srgbClr val="E8A820"/>
          </a:solidFill>
          <a:ln w="12700">
            <a:solidFill>
              <a:srgbClr val="E8A82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57200" y="1005840"/>
            <a:ext cx="52120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8A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📖  DEFINIȚIE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57200" y="1353312"/>
            <a:ext cx="52120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Propoziția este o unitate gramaticală alcătuită din unul sau mai multe cuvinte care exprimă un gând complet și are întotdeauna un predicat.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274320" y="2450592"/>
            <a:ext cx="5486400" cy="402336"/>
          </a:xfrm>
          <a:prstGeom prst="rect">
            <a:avLst/>
          </a:prstGeom>
          <a:solidFill>
            <a:srgbClr val="FFFFFF"/>
          </a:solidFill>
          <a:ln w="12700">
            <a:solidFill>
              <a:srgbClr val="BBDDB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47472" y="2450592"/>
            <a:ext cx="4114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</a:rPr>
              <a:t>✅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804672" y="2468880"/>
            <a:ext cx="4846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Exprimă un gând complet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274320" y="2926080"/>
            <a:ext cx="5486400" cy="402336"/>
          </a:xfrm>
          <a:prstGeom prst="rect">
            <a:avLst/>
          </a:prstGeom>
          <a:solidFill>
            <a:srgbClr val="EBF5EB"/>
          </a:solidFill>
          <a:ln w="12700">
            <a:solidFill>
              <a:srgbClr val="BBDDBB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347472" y="2926080"/>
            <a:ext cx="4114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</a:rPr>
              <a:t>✅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804672" y="2944368"/>
            <a:ext cx="4846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Conține obligatoriu un predicat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274320" y="3401568"/>
            <a:ext cx="5486400" cy="402336"/>
          </a:xfrm>
          <a:prstGeom prst="rect">
            <a:avLst/>
          </a:prstGeom>
          <a:solidFill>
            <a:srgbClr val="FFFFFF"/>
          </a:solidFill>
          <a:ln w="12700">
            <a:solidFill>
              <a:srgbClr val="BBDDBB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347472" y="3401568"/>
            <a:ext cx="4114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</a:rPr>
              <a:t>✅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804672" y="3419856"/>
            <a:ext cx="4846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 termină cu semn de punctuație (. ! ?)</a:t>
            </a:r>
            <a:endParaRPr lang="en-US" sz="1200" dirty="0"/>
          </a:p>
        </p:txBody>
      </p:sp>
      <p:sp>
        <p:nvSpPr>
          <p:cNvPr id="20" name="Shape 17"/>
          <p:cNvSpPr/>
          <p:nvPr/>
        </p:nvSpPr>
        <p:spPr>
          <a:xfrm>
            <a:off x="274320" y="3877056"/>
            <a:ext cx="5486400" cy="402336"/>
          </a:xfrm>
          <a:prstGeom prst="rect">
            <a:avLst/>
          </a:prstGeom>
          <a:solidFill>
            <a:srgbClr val="EBF5EB"/>
          </a:solidFill>
          <a:ln w="12700">
            <a:solidFill>
              <a:srgbClr val="BBDDBB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347472" y="3877056"/>
            <a:ext cx="4114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</a:rPr>
              <a:t>✅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804672" y="3895344"/>
            <a:ext cx="4846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Începe întotdeauna cu literă mare</a:t>
            </a:r>
            <a:endParaRPr lang="en-US" sz="1200" dirty="0"/>
          </a:p>
        </p:txBody>
      </p:sp>
      <p:sp>
        <p:nvSpPr>
          <p:cNvPr id="23" name="Shape 20"/>
          <p:cNvSpPr/>
          <p:nvPr/>
        </p:nvSpPr>
        <p:spPr>
          <a:xfrm>
            <a:off x="5943600" y="3657600"/>
            <a:ext cx="2926080" cy="1325880"/>
          </a:xfrm>
          <a:prstGeom prst="rect">
            <a:avLst/>
          </a:prstGeom>
          <a:solidFill>
            <a:srgbClr val="FFF8EC"/>
          </a:solidFill>
          <a:ln w="12700">
            <a:solidFill>
              <a:srgbClr val="E8A820"/>
            </a:solidFill>
            <a:prstDash val="solid"/>
          </a:ln>
          <a:effectLst>
            <a:outerShdw blurRad="762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4" name="Text 21"/>
          <p:cNvSpPr/>
          <p:nvPr/>
        </p:nvSpPr>
        <p:spPr>
          <a:xfrm>
            <a:off x="6035040" y="3730752"/>
            <a:ext cx="27432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488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💡 Exemple: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6035040" y="4023360"/>
            <a:ext cx="2743200" cy="8778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Soarele strălucește.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Vine primăvara!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Unde mergi?</a:t>
            </a:r>
            <a:endParaRPr lang="en-US" sz="1200" dirty="0"/>
          </a:p>
        </p:txBody>
      </p:sp>
      <p:sp>
        <p:nvSpPr>
          <p:cNvPr id="26" name="Shape 23"/>
          <p:cNvSpPr/>
          <p:nvPr/>
        </p:nvSpPr>
        <p:spPr>
          <a:xfrm>
            <a:off x="274320" y="4462272"/>
            <a:ext cx="5486400" cy="594360"/>
          </a:xfrm>
          <a:prstGeom prst="rect">
            <a:avLst/>
          </a:prstGeom>
          <a:solidFill>
            <a:srgbClr val="DFF0F8"/>
          </a:solidFill>
          <a:ln w="12700">
            <a:solidFill>
              <a:srgbClr val="0E8A8A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365760" y="4462272"/>
            <a:ext cx="53035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Structura: SUBIECT  +  PREDICAT  +  (complemente, atribute, circumstanțiale)</a:t>
            </a:r>
            <a:endParaRPr lang="en-US" sz="120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83F016F-FF8E-ED93-D4FF-E5B33577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559" y="1140941"/>
            <a:ext cx="3109651" cy="20706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F1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1C2E4A"/>
          </a:solidFill>
          <a:ln w="12700">
            <a:solidFill>
              <a:srgbClr val="1C2E4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22960"/>
            <a:ext cx="9144000" cy="64008"/>
          </a:xfrm>
          <a:prstGeom prst="rect">
            <a:avLst/>
          </a:prstGeom>
          <a:solidFill>
            <a:srgbClr val="E8A820"/>
          </a:solidFill>
          <a:ln w="12700">
            <a:solidFill>
              <a:srgbClr val="E8A82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74320" y="0"/>
            <a:ext cx="8595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Propoziție simplă vs. propoziție dezvoltată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274320" y="1005840"/>
            <a:ext cx="4160520" cy="39319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11B5B5"/>
            </a:solidFill>
            <a:prstDash val="solid"/>
          </a:ln>
          <a:effectLst>
            <a:outerShdw blurRad="762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74320" y="1005840"/>
            <a:ext cx="4160520" cy="502920"/>
          </a:xfrm>
          <a:prstGeom prst="rect">
            <a:avLst/>
          </a:prstGeom>
          <a:solidFill>
            <a:srgbClr val="0E8A8A"/>
          </a:solidFill>
          <a:ln w="12700">
            <a:solidFill>
              <a:srgbClr val="0E8A8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92608" y="1005840"/>
            <a:ext cx="4123944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PROPOZIȚIE SIMPLĂ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1645920" y="1600200"/>
            <a:ext cx="1261872" cy="475488"/>
          </a:xfrm>
          <a:prstGeom prst="ellipse">
            <a:avLst/>
          </a:prstGeom>
          <a:solidFill>
            <a:srgbClr val="0E8A8A">
              <a:alpha val="50000"/>
            </a:srgbClr>
          </a:solidFill>
          <a:ln w="12700">
            <a:solidFill>
              <a:srgbClr val="11B5B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645920" y="1600200"/>
            <a:ext cx="12618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Definiție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11480" y="2148840"/>
            <a:ext cx="38404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EDF6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Conține numai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EDF6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subiect și predicat,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EDF6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fără părți secundare.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11480" y="2852928"/>
            <a:ext cx="3840480" cy="45720"/>
          </a:xfrm>
          <a:prstGeom prst="rect">
            <a:avLst/>
          </a:prstGeom>
          <a:solidFill>
            <a:srgbClr val="11B5B5">
              <a:alpha val="40000"/>
            </a:srgbClr>
          </a:solidFill>
          <a:ln w="12700">
            <a:solidFill>
              <a:srgbClr val="11B5B5">
                <a:alpha val="4000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38912" y="2953512"/>
            <a:ext cx="3749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8A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✏️  Exemple: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38912" y="3273552"/>
            <a:ext cx="37490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🔹 Câinele latră.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438912" y="3639312"/>
            <a:ext cx="37490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🔹 Copilul doarme.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38912" y="4005072"/>
            <a:ext cx="37490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🔹 Ploaia cade.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438912" y="4370832"/>
            <a:ext cx="37490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🔹 Mama gătește.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4233672" y="2291988"/>
            <a:ext cx="822960" cy="822960"/>
          </a:xfrm>
          <a:prstGeom prst="ellipse">
            <a:avLst/>
          </a:prstGeom>
          <a:solidFill>
            <a:srgbClr val="E8A820"/>
          </a:solidFill>
          <a:ln w="12700">
            <a:solidFill>
              <a:srgbClr val="C48800"/>
            </a:solidFill>
            <a:prstDash val="solid"/>
          </a:ln>
          <a:effectLst>
            <a:outerShdw blurRad="76200" dist="38100" dir="8100000" algn="bl" rotWithShape="0">
              <a:srgbClr val="000000">
                <a:alpha val="20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160520" y="2286000"/>
            <a:ext cx="8229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E33"/>
                </a:solidFill>
              </a:rPr>
              <a:t>VS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709160" y="1005840"/>
            <a:ext cx="4160520" cy="3931920"/>
          </a:xfrm>
          <a:prstGeom prst="rect">
            <a:avLst/>
          </a:prstGeom>
          <a:solidFill>
            <a:srgbClr val="9966FF"/>
          </a:solidFill>
          <a:ln w="12700">
            <a:solidFill>
              <a:srgbClr val="6A4C9C"/>
            </a:solidFill>
            <a:prstDash val="solid"/>
          </a:ln>
          <a:effectLst>
            <a:outerShdw blurRad="762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4709160" y="1005840"/>
            <a:ext cx="4160520" cy="502920"/>
          </a:xfrm>
          <a:prstGeom prst="rect">
            <a:avLst/>
          </a:prstGeom>
          <a:solidFill>
            <a:srgbClr val="6A4C9C"/>
          </a:solidFill>
          <a:ln w="12700">
            <a:solidFill>
              <a:srgbClr val="6A4C9C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727448" y="1005840"/>
            <a:ext cx="4123944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PROPOZIȚIE DEZVOLTATĂ</a:t>
            </a:r>
            <a:endParaRPr lang="en-US" sz="1300" dirty="0"/>
          </a:p>
        </p:txBody>
      </p:sp>
      <p:sp>
        <p:nvSpPr>
          <p:cNvPr id="22" name="Shape 20"/>
          <p:cNvSpPr/>
          <p:nvPr/>
        </p:nvSpPr>
        <p:spPr>
          <a:xfrm>
            <a:off x="5897880" y="1600200"/>
            <a:ext cx="1261872" cy="475488"/>
          </a:xfrm>
          <a:prstGeom prst="ellipse">
            <a:avLst/>
          </a:prstGeom>
          <a:solidFill>
            <a:srgbClr val="6A4C9C">
              <a:alpha val="60000"/>
            </a:srgbClr>
          </a:solidFill>
          <a:ln w="12700">
            <a:solidFill>
              <a:srgbClr val="6A4C9C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897880" y="1600200"/>
            <a:ext cx="12618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Definiție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4828032" y="2148840"/>
            <a:ext cx="38404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EDF6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Conține subiect, predicat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EDF6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ȘI cel puțin o parte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EDF6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propoziție secundară.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4828032" y="2852928"/>
            <a:ext cx="3840480" cy="45720"/>
          </a:xfrm>
          <a:prstGeom prst="rect">
            <a:avLst/>
          </a:prstGeom>
          <a:solidFill>
            <a:srgbClr val="6A4C9C">
              <a:alpha val="40000"/>
            </a:srgbClr>
          </a:solidFill>
          <a:ln w="12700">
            <a:solidFill>
              <a:srgbClr val="6A4C9C">
                <a:alpha val="40000"/>
              </a:srgbClr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4846320" y="2953512"/>
            <a:ext cx="3749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8A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✏️  Exemple: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4846320" y="3273552"/>
            <a:ext cx="38404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🔸 Câinele nostru latră tare.</a:t>
            </a:r>
            <a:endParaRPr lang="en-US" sz="1150" dirty="0"/>
          </a:p>
        </p:txBody>
      </p:sp>
      <p:sp>
        <p:nvSpPr>
          <p:cNvPr id="28" name="Text 26"/>
          <p:cNvSpPr/>
          <p:nvPr/>
        </p:nvSpPr>
        <p:spPr>
          <a:xfrm>
            <a:off x="4846320" y="3639312"/>
            <a:ext cx="38404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🔸 Micul copil doarme liniștit.</a:t>
            </a:r>
            <a:endParaRPr lang="en-US" sz="1150" dirty="0"/>
          </a:p>
        </p:txBody>
      </p:sp>
      <p:sp>
        <p:nvSpPr>
          <p:cNvPr id="29" name="Text 27"/>
          <p:cNvSpPr/>
          <p:nvPr/>
        </p:nvSpPr>
        <p:spPr>
          <a:xfrm>
            <a:off x="4846320" y="4005072"/>
            <a:ext cx="38404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🔸 Ploaia rece cade afară.</a:t>
            </a:r>
            <a:endParaRPr lang="en-US" sz="1150" dirty="0"/>
          </a:p>
        </p:txBody>
      </p:sp>
      <p:sp>
        <p:nvSpPr>
          <p:cNvPr id="30" name="Text 28"/>
          <p:cNvSpPr/>
          <p:nvPr/>
        </p:nvSpPr>
        <p:spPr>
          <a:xfrm>
            <a:off x="4846320" y="4370832"/>
            <a:ext cx="38404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🔸 Mama mea gătește gustos.</a:t>
            </a:r>
            <a:endParaRPr lang="en-US" sz="11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1C2E4A"/>
          </a:solidFill>
          <a:ln w="12700">
            <a:solidFill>
              <a:srgbClr val="1C2E4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04672"/>
            <a:ext cx="9144000" cy="64008"/>
          </a:xfrm>
          <a:prstGeom prst="rect">
            <a:avLst/>
          </a:prstGeom>
          <a:solidFill>
            <a:srgbClr val="E07020"/>
          </a:solidFill>
          <a:ln w="12700">
            <a:solidFill>
              <a:srgbClr val="E0702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74320" y="0"/>
            <a:ext cx="859536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Tipuri de propoziții după scopul comunicării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228600" y="960120"/>
            <a:ext cx="4206240" cy="3977640"/>
          </a:xfrm>
          <a:prstGeom prst="rect">
            <a:avLst/>
          </a:prstGeom>
          <a:solidFill>
            <a:srgbClr val="FFFFFF"/>
          </a:solidFill>
          <a:ln w="12700">
            <a:solidFill>
              <a:srgbClr val="1A6BB5"/>
            </a:solidFill>
            <a:prstDash val="solid"/>
          </a:ln>
          <a:effectLst>
            <a:outerShdw blurRad="762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28600" y="960120"/>
            <a:ext cx="4206240" cy="566928"/>
          </a:xfrm>
          <a:prstGeom prst="rect">
            <a:avLst/>
          </a:prstGeom>
          <a:solidFill>
            <a:srgbClr val="1A6BB5"/>
          </a:solidFill>
          <a:ln w="12700">
            <a:solidFill>
              <a:srgbClr val="1A6BB5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228600" y="960120"/>
            <a:ext cx="91440" cy="3977640"/>
          </a:xfrm>
          <a:prstGeom prst="rect">
            <a:avLst/>
          </a:prstGeom>
          <a:solidFill>
            <a:srgbClr val="1A6BB5"/>
          </a:solidFill>
          <a:ln w="12700">
            <a:solidFill>
              <a:srgbClr val="1A6BB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65760" y="960120"/>
            <a:ext cx="40233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📢  ENUNȚIATIVĂ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384048" y="1600200"/>
            <a:ext cx="39319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Exprimă o afirmație sau o negație.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 termină cu PUNCT  (  .  )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347472" y="2313432"/>
            <a:ext cx="3657600" cy="438912"/>
          </a:xfrm>
          <a:prstGeom prst="rect">
            <a:avLst/>
          </a:prstGeom>
          <a:solidFill>
            <a:srgbClr val="E8F0FF"/>
          </a:solidFill>
          <a:ln w="12700">
            <a:solidFill>
              <a:srgbClr val="1A6BB5">
                <a:alpha val="5000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38912" y="2313432"/>
            <a:ext cx="352044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4A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🟢 Afirmativă: confirmă ceva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384048" y="2788920"/>
            <a:ext cx="37490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Copiii se joacă în parc.</a:t>
            </a:r>
            <a:endParaRPr lang="en-US" sz="1150" dirty="0"/>
          </a:p>
          <a:p>
            <a:pPr marL="0" indent="0">
              <a:buNone/>
            </a:pPr>
            <a:r>
              <a:rPr lang="en-US" sz="1150" i="1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Astăzi este soare.</a:t>
            </a:r>
            <a:endParaRPr lang="en-US" sz="1150" dirty="0"/>
          </a:p>
          <a:p>
            <a:pPr marL="0" indent="0">
              <a:buNone/>
            </a:pPr>
            <a:r>
              <a:rPr lang="en-US" sz="1150" i="1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Merele sunt roșii.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347472" y="3438144"/>
            <a:ext cx="3657600" cy="438912"/>
          </a:xfrm>
          <a:prstGeom prst="rect">
            <a:avLst/>
          </a:prstGeom>
          <a:solidFill>
            <a:srgbClr val="FFE8E8"/>
          </a:solidFill>
          <a:ln w="12700">
            <a:solidFill>
              <a:srgbClr val="D64040">
                <a:alpha val="50000"/>
              </a:srgbClr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38912" y="3438144"/>
            <a:ext cx="352044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64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🔴 Negativă: neagă ceva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384048" y="3913632"/>
            <a:ext cx="3749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Copiii nu se joacă acum.</a:t>
            </a:r>
            <a:endParaRPr lang="en-US" sz="1150" dirty="0"/>
          </a:p>
          <a:p>
            <a:pPr marL="0" indent="0">
              <a:buNone/>
            </a:pPr>
            <a:r>
              <a:rPr lang="en-US" sz="1150" i="1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Nu am auzit nimic.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709160" y="960120"/>
            <a:ext cx="4206240" cy="3977640"/>
          </a:xfrm>
          <a:prstGeom prst="rect">
            <a:avLst/>
          </a:prstGeom>
          <a:solidFill>
            <a:srgbClr val="FFFFFF"/>
          </a:solidFill>
          <a:ln w="12700">
            <a:solidFill>
              <a:srgbClr val="6A4C9C"/>
            </a:solidFill>
            <a:prstDash val="solid"/>
          </a:ln>
          <a:effectLst>
            <a:outerShdw blurRad="762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4709160" y="960120"/>
            <a:ext cx="4206240" cy="566928"/>
          </a:xfrm>
          <a:prstGeom prst="rect">
            <a:avLst/>
          </a:prstGeom>
          <a:solidFill>
            <a:srgbClr val="6A4C9C"/>
          </a:solidFill>
          <a:ln w="12700">
            <a:solidFill>
              <a:srgbClr val="6A4C9C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4709160" y="960120"/>
            <a:ext cx="91440" cy="3977640"/>
          </a:xfrm>
          <a:prstGeom prst="rect">
            <a:avLst/>
          </a:prstGeom>
          <a:solidFill>
            <a:srgbClr val="6A4C9C"/>
          </a:solidFill>
          <a:ln w="12700">
            <a:solidFill>
              <a:srgbClr val="6A4C9C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846320" y="960120"/>
            <a:ext cx="40233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❓  INTEROGATIVĂ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4864608" y="1600200"/>
            <a:ext cx="39319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Exprimă o întrebare directă.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 termină cu SEMNUL ÎNTREBĂRII  (  ?  )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4828032" y="2313432"/>
            <a:ext cx="3657600" cy="438912"/>
          </a:xfrm>
          <a:prstGeom prst="rect">
            <a:avLst/>
          </a:prstGeom>
          <a:solidFill>
            <a:srgbClr val="F5EEFF"/>
          </a:solidFill>
          <a:ln w="12700">
            <a:solidFill>
              <a:srgbClr val="6A4C9C">
                <a:alpha val="50000"/>
              </a:srgbClr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919472" y="2313432"/>
            <a:ext cx="352044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6A4C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Cuvinte interogative: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4864608" y="2798064"/>
            <a:ext cx="1719072" cy="384048"/>
          </a:xfrm>
          <a:prstGeom prst="roundRect">
            <a:avLst>
              <a:gd name="adj" fmla="val 11905"/>
            </a:avLst>
          </a:prstGeom>
          <a:solidFill>
            <a:srgbClr val="6A4C9C">
              <a:alpha val="20000"/>
            </a:srgbClr>
          </a:solidFill>
          <a:ln w="12700">
            <a:solidFill>
              <a:srgbClr val="6A4C9C">
                <a:alpha val="50000"/>
              </a:srgbClr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864608" y="2798064"/>
            <a:ext cx="17190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A4C9C"/>
                </a:solidFill>
              </a:rPr>
              <a:t>Cine?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6711696" y="2798064"/>
            <a:ext cx="1719072" cy="384048"/>
          </a:xfrm>
          <a:prstGeom prst="roundRect">
            <a:avLst>
              <a:gd name="adj" fmla="val 11905"/>
            </a:avLst>
          </a:prstGeom>
          <a:solidFill>
            <a:srgbClr val="6A4C9C">
              <a:alpha val="20000"/>
            </a:srgbClr>
          </a:solidFill>
          <a:ln w="12700">
            <a:solidFill>
              <a:srgbClr val="6A4C9C">
                <a:alpha val="50000"/>
              </a:srgbClr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711696" y="2798064"/>
            <a:ext cx="17190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A4C9C"/>
                </a:solidFill>
              </a:rPr>
              <a:t>Ce?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4864608" y="3255264"/>
            <a:ext cx="1719072" cy="384048"/>
          </a:xfrm>
          <a:prstGeom prst="roundRect">
            <a:avLst>
              <a:gd name="adj" fmla="val 11905"/>
            </a:avLst>
          </a:prstGeom>
          <a:solidFill>
            <a:srgbClr val="6A4C9C">
              <a:alpha val="20000"/>
            </a:srgbClr>
          </a:solidFill>
          <a:ln w="12700">
            <a:solidFill>
              <a:srgbClr val="6A4C9C">
                <a:alpha val="50000"/>
              </a:srgbClr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864608" y="3255264"/>
            <a:ext cx="17190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A4C9C"/>
                </a:solidFill>
              </a:rPr>
              <a:t>Cum?</a:t>
            </a:r>
            <a:endParaRPr lang="en-US" sz="1200" dirty="0"/>
          </a:p>
        </p:txBody>
      </p:sp>
      <p:sp>
        <p:nvSpPr>
          <p:cNvPr id="29" name="Shape 27"/>
          <p:cNvSpPr/>
          <p:nvPr/>
        </p:nvSpPr>
        <p:spPr>
          <a:xfrm>
            <a:off x="6711696" y="3255264"/>
            <a:ext cx="1719072" cy="384048"/>
          </a:xfrm>
          <a:prstGeom prst="roundRect">
            <a:avLst>
              <a:gd name="adj" fmla="val 11905"/>
            </a:avLst>
          </a:prstGeom>
          <a:solidFill>
            <a:srgbClr val="6A4C9C">
              <a:alpha val="20000"/>
            </a:srgbClr>
          </a:solidFill>
          <a:ln w="12700">
            <a:solidFill>
              <a:srgbClr val="6A4C9C">
                <a:alpha val="50000"/>
              </a:srgbClr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711696" y="3255264"/>
            <a:ext cx="17190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A4C9C"/>
                </a:solidFill>
              </a:rPr>
              <a:t>Când?</a:t>
            </a:r>
            <a:endParaRPr lang="en-US" sz="1200" dirty="0"/>
          </a:p>
        </p:txBody>
      </p:sp>
      <p:sp>
        <p:nvSpPr>
          <p:cNvPr id="31" name="Shape 29"/>
          <p:cNvSpPr/>
          <p:nvPr/>
        </p:nvSpPr>
        <p:spPr>
          <a:xfrm>
            <a:off x="4864608" y="3712464"/>
            <a:ext cx="1719072" cy="384048"/>
          </a:xfrm>
          <a:prstGeom prst="roundRect">
            <a:avLst>
              <a:gd name="adj" fmla="val 11905"/>
            </a:avLst>
          </a:prstGeom>
          <a:solidFill>
            <a:srgbClr val="6A4C9C">
              <a:alpha val="20000"/>
            </a:srgbClr>
          </a:solidFill>
          <a:ln w="12700">
            <a:solidFill>
              <a:srgbClr val="6A4C9C">
                <a:alpha val="50000"/>
              </a:srgbClr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864608" y="3712464"/>
            <a:ext cx="17190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A4C9C"/>
                </a:solidFill>
              </a:rPr>
              <a:t>Unde?</a:t>
            </a:r>
            <a:endParaRPr lang="en-US" sz="1200" dirty="0"/>
          </a:p>
        </p:txBody>
      </p:sp>
      <p:sp>
        <p:nvSpPr>
          <p:cNvPr id="33" name="Shape 31"/>
          <p:cNvSpPr/>
          <p:nvPr/>
        </p:nvSpPr>
        <p:spPr>
          <a:xfrm>
            <a:off x="6711696" y="3712464"/>
            <a:ext cx="1719072" cy="384048"/>
          </a:xfrm>
          <a:prstGeom prst="roundRect">
            <a:avLst>
              <a:gd name="adj" fmla="val 11905"/>
            </a:avLst>
          </a:prstGeom>
          <a:solidFill>
            <a:srgbClr val="6A4C9C">
              <a:alpha val="20000"/>
            </a:srgbClr>
          </a:solidFill>
          <a:ln w="12700">
            <a:solidFill>
              <a:srgbClr val="6A4C9C">
                <a:alpha val="50000"/>
              </a:srgbClr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6711696" y="3712464"/>
            <a:ext cx="17190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A4C9C"/>
                </a:solidFill>
              </a:rPr>
              <a:t>De ce?</a:t>
            </a:r>
            <a:endParaRPr lang="en-US" sz="1200" dirty="0"/>
          </a:p>
        </p:txBody>
      </p:sp>
      <p:sp>
        <p:nvSpPr>
          <p:cNvPr id="35" name="Shape 33"/>
          <p:cNvSpPr/>
          <p:nvPr/>
        </p:nvSpPr>
        <p:spPr>
          <a:xfrm>
            <a:off x="4864608" y="4169664"/>
            <a:ext cx="1719072" cy="384048"/>
          </a:xfrm>
          <a:prstGeom prst="roundRect">
            <a:avLst>
              <a:gd name="adj" fmla="val 11905"/>
            </a:avLst>
          </a:prstGeom>
          <a:solidFill>
            <a:srgbClr val="6A4C9C">
              <a:alpha val="20000"/>
            </a:srgbClr>
          </a:solidFill>
          <a:ln w="12700">
            <a:solidFill>
              <a:srgbClr val="6A4C9C">
                <a:alpha val="50000"/>
              </a:srgbClr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4864608" y="4169664"/>
            <a:ext cx="17190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A4C9C"/>
                </a:solidFill>
              </a:rPr>
              <a:t>Cât?</a:t>
            </a:r>
            <a:endParaRPr lang="en-US" sz="1200" dirty="0"/>
          </a:p>
        </p:txBody>
      </p:sp>
      <p:sp>
        <p:nvSpPr>
          <p:cNvPr id="37" name="Shape 35"/>
          <p:cNvSpPr/>
          <p:nvPr/>
        </p:nvSpPr>
        <p:spPr>
          <a:xfrm>
            <a:off x="6711696" y="4169664"/>
            <a:ext cx="1719072" cy="384048"/>
          </a:xfrm>
          <a:prstGeom prst="roundRect">
            <a:avLst>
              <a:gd name="adj" fmla="val 11905"/>
            </a:avLst>
          </a:prstGeom>
          <a:solidFill>
            <a:srgbClr val="6A4C9C">
              <a:alpha val="20000"/>
            </a:srgbClr>
          </a:solidFill>
          <a:ln w="12700">
            <a:solidFill>
              <a:srgbClr val="6A4C9C">
                <a:alpha val="50000"/>
              </a:srgbClr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6711696" y="4169664"/>
            <a:ext cx="17190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A4C9C"/>
                </a:solidFill>
              </a:rPr>
              <a:t>Care?</a:t>
            </a:r>
            <a:endParaRPr lang="en-US" sz="1200" dirty="0"/>
          </a:p>
        </p:txBody>
      </p:sp>
      <p:sp>
        <p:nvSpPr>
          <p:cNvPr id="39" name="Text 37"/>
          <p:cNvSpPr/>
          <p:nvPr/>
        </p:nvSpPr>
        <p:spPr>
          <a:xfrm>
            <a:off x="4864608" y="3895344"/>
            <a:ext cx="3840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Unde merge mama?</a:t>
            </a:r>
            <a:endParaRPr lang="en-US" sz="1150" dirty="0"/>
          </a:p>
          <a:p>
            <a:pPr marL="0" indent="0">
              <a:buNone/>
            </a:pPr>
            <a:r>
              <a:rPr lang="en-US" sz="1150" i="1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De ce plângi?</a:t>
            </a:r>
            <a:endParaRPr lang="en-US" sz="1150" dirty="0"/>
          </a:p>
          <a:p>
            <a:pPr marL="0" indent="0">
              <a:buNone/>
            </a:pPr>
            <a:r>
              <a:rPr lang="en-US" sz="1150" i="1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Cine a venit?</a:t>
            </a:r>
            <a:endParaRPr lang="en-US" sz="11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F1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1A0808"/>
          </a:solidFill>
          <a:ln w="12700">
            <a:solidFill>
              <a:srgbClr val="1A0808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04672"/>
            <a:ext cx="9144000" cy="64008"/>
          </a:xfrm>
          <a:prstGeom prst="rect">
            <a:avLst/>
          </a:prstGeom>
          <a:solidFill>
            <a:srgbClr val="D64040"/>
          </a:solidFill>
          <a:ln w="12700">
            <a:solidFill>
              <a:srgbClr val="D6404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74320" y="0"/>
            <a:ext cx="859536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Propoziția exclamativă și imperativă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228600" y="960120"/>
            <a:ext cx="4206240" cy="3977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D64040"/>
            </a:solidFill>
            <a:prstDash val="solid"/>
          </a:ln>
          <a:effectLst>
            <a:outerShdw blurRad="762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28600" y="960120"/>
            <a:ext cx="4206240" cy="566928"/>
          </a:xfrm>
          <a:prstGeom prst="rect">
            <a:avLst/>
          </a:prstGeom>
          <a:solidFill>
            <a:srgbClr val="D64040"/>
          </a:solidFill>
          <a:ln w="12700">
            <a:solidFill>
              <a:srgbClr val="D6404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56032" y="960120"/>
            <a:ext cx="4169664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❗  EXCLAMATIVĂ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47472" y="1600200"/>
            <a:ext cx="393192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Exprimă un sentiment puternic: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bucurie, surpriză, admirație, durere, teamă.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Se termină cu SEMNUL EXCLAMĂRII  ( ! )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411480" y="2496312"/>
            <a:ext cx="822960" cy="822960"/>
          </a:xfrm>
          <a:prstGeom prst="ellipse">
            <a:avLst/>
          </a:prstGeom>
          <a:solidFill>
            <a:srgbClr val="D64040">
              <a:alpha val="30000"/>
            </a:srgbClr>
          </a:solidFill>
          <a:ln w="12700">
            <a:solidFill>
              <a:srgbClr val="D6404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84048" y="2487168"/>
            <a:ext cx="822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😄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292608" y="3017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Bucurie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1371600" y="2487168"/>
            <a:ext cx="822960" cy="822960"/>
          </a:xfrm>
          <a:prstGeom prst="ellipse">
            <a:avLst/>
          </a:prstGeom>
          <a:solidFill>
            <a:srgbClr val="D64040">
              <a:alpha val="30000"/>
            </a:srgbClr>
          </a:solidFill>
          <a:ln w="12700">
            <a:solidFill>
              <a:srgbClr val="D6404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371600" y="2487168"/>
            <a:ext cx="822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😲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280160" y="3017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Surpriză</a:t>
            </a:r>
            <a:endParaRPr lang="en-US" sz="850" dirty="0"/>
          </a:p>
        </p:txBody>
      </p:sp>
      <p:sp>
        <p:nvSpPr>
          <p:cNvPr id="15" name="Shape 13"/>
          <p:cNvSpPr/>
          <p:nvPr/>
        </p:nvSpPr>
        <p:spPr>
          <a:xfrm>
            <a:off x="2359152" y="2487168"/>
            <a:ext cx="822960" cy="822960"/>
          </a:xfrm>
          <a:prstGeom prst="ellipse">
            <a:avLst/>
          </a:prstGeom>
          <a:solidFill>
            <a:srgbClr val="D64040">
              <a:alpha val="30000"/>
            </a:srgbClr>
          </a:solidFill>
          <a:ln w="12700">
            <a:solidFill>
              <a:srgbClr val="D6404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359152" y="2487168"/>
            <a:ext cx="822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😍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2267712" y="3017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Admirație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3346704" y="2487168"/>
            <a:ext cx="822960" cy="822960"/>
          </a:xfrm>
          <a:prstGeom prst="ellipse">
            <a:avLst/>
          </a:prstGeom>
          <a:solidFill>
            <a:srgbClr val="D64040">
              <a:alpha val="30000"/>
            </a:srgbClr>
          </a:solidFill>
          <a:ln w="12700">
            <a:solidFill>
              <a:srgbClr val="D6404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346704" y="2487168"/>
            <a:ext cx="8229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😢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3255264" y="3017520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Durere</a:t>
            </a:r>
            <a:endParaRPr lang="en-US" sz="850" dirty="0"/>
          </a:p>
        </p:txBody>
      </p:sp>
      <p:sp>
        <p:nvSpPr>
          <p:cNvPr id="21" name="Shape 19"/>
          <p:cNvSpPr/>
          <p:nvPr/>
        </p:nvSpPr>
        <p:spPr>
          <a:xfrm>
            <a:off x="347472" y="3383280"/>
            <a:ext cx="3749040" cy="36576"/>
          </a:xfrm>
          <a:prstGeom prst="rect">
            <a:avLst/>
          </a:prstGeom>
          <a:solidFill>
            <a:srgbClr val="D64040">
              <a:alpha val="30000"/>
            </a:srgbClr>
          </a:solidFill>
          <a:ln w="12700">
            <a:solidFill>
              <a:srgbClr val="D64040">
                <a:alpha val="30000"/>
              </a:srgbClr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47472" y="3474720"/>
            <a:ext cx="3749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✏️  Exemple: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23" name="Text 21"/>
          <p:cNvSpPr/>
          <p:nvPr/>
        </p:nvSpPr>
        <p:spPr>
          <a:xfrm>
            <a:off x="347472" y="3785616"/>
            <a:ext cx="37490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• Ce frumoasă este floarea!</a:t>
            </a:r>
            <a:endParaRPr lang="en-US" sz="1150" dirty="0"/>
          </a:p>
          <a:p>
            <a:pPr marL="0" indent="0">
              <a:buNone/>
            </a:pPr>
            <a:r>
              <a:rPr lang="en-US" sz="115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• Bravo, ai reușit!</a:t>
            </a:r>
            <a:endParaRPr lang="en-US" sz="1150" dirty="0"/>
          </a:p>
          <a:p>
            <a:pPr marL="0" indent="0">
              <a:buNone/>
            </a:pPr>
            <a:r>
              <a:rPr lang="en-US" sz="115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• Ce noroc am avut!</a:t>
            </a:r>
            <a:endParaRPr lang="en-US" sz="1150" dirty="0"/>
          </a:p>
          <a:p>
            <a:pPr marL="0" indent="0">
              <a:buNone/>
            </a:pPr>
            <a:r>
              <a:rPr lang="en-US" sz="115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• Vai, m-am lovit!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4709160" y="960120"/>
            <a:ext cx="4206240" cy="3977640"/>
          </a:xfrm>
          <a:prstGeom prst="rect">
            <a:avLst/>
          </a:prstGeom>
          <a:solidFill>
            <a:srgbClr val="92D050"/>
          </a:solidFill>
          <a:ln w="12700">
            <a:solidFill>
              <a:srgbClr val="2E8B57"/>
            </a:solidFill>
            <a:prstDash val="solid"/>
          </a:ln>
          <a:effectLst>
            <a:outerShdw blurRad="762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4709160" y="960120"/>
            <a:ext cx="4206240" cy="566928"/>
          </a:xfrm>
          <a:prstGeom prst="rect">
            <a:avLst/>
          </a:prstGeom>
          <a:solidFill>
            <a:srgbClr val="2E8B57"/>
          </a:solidFill>
          <a:ln w="12700">
            <a:solidFill>
              <a:srgbClr val="2E8B57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4736592" y="960120"/>
            <a:ext cx="4169664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📣  IMPERATIVĂ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4828032" y="1600200"/>
            <a:ext cx="393192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Exprimă un ordin, un îndemn,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o rugăminte sau un sfat.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Se termină cu  .  sau  !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4828032" y="2487168"/>
            <a:ext cx="3840480" cy="475488"/>
          </a:xfrm>
          <a:prstGeom prst="rect">
            <a:avLst/>
          </a:prstGeom>
          <a:solidFill>
            <a:srgbClr val="0D2510"/>
          </a:solidFill>
          <a:ln w="12700">
            <a:solidFill>
              <a:srgbClr val="2E8B57">
                <a:alpha val="30000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4846320" y="2523744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</a:rPr>
              <a:t>⚠️</a:t>
            </a:r>
            <a:endParaRPr lang="en-US" sz="1800" dirty="0"/>
          </a:p>
        </p:txBody>
      </p:sp>
      <p:sp>
        <p:nvSpPr>
          <p:cNvPr id="30" name="Text 28"/>
          <p:cNvSpPr/>
          <p:nvPr/>
        </p:nvSpPr>
        <p:spPr>
          <a:xfrm>
            <a:off x="5358384" y="2523744"/>
            <a:ext cx="1005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5CC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Ordin: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6382512" y="2532888"/>
            <a:ext cx="21762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Stai pe loc!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4828032" y="3035808"/>
            <a:ext cx="3840480" cy="475488"/>
          </a:xfrm>
          <a:prstGeom prst="rect">
            <a:avLst/>
          </a:prstGeom>
          <a:solidFill>
            <a:srgbClr val="0A1D0E"/>
          </a:solidFill>
          <a:ln w="12700">
            <a:solidFill>
              <a:srgbClr val="2E8B57">
                <a:alpha val="30000"/>
              </a:srgbClr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4846320" y="3072384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</a:rPr>
              <a:t>🙏</a:t>
            </a:r>
            <a:endParaRPr lang="en-US" sz="1800" dirty="0"/>
          </a:p>
        </p:txBody>
      </p:sp>
      <p:sp>
        <p:nvSpPr>
          <p:cNvPr id="34" name="Text 32"/>
          <p:cNvSpPr/>
          <p:nvPr/>
        </p:nvSpPr>
        <p:spPr>
          <a:xfrm>
            <a:off x="5358384" y="3072384"/>
            <a:ext cx="1005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5CC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Rugăminte:</a:t>
            </a:r>
            <a:endParaRPr lang="en-US" sz="1100" dirty="0"/>
          </a:p>
        </p:txBody>
      </p:sp>
      <p:sp>
        <p:nvSpPr>
          <p:cNvPr id="35" name="Text 33"/>
          <p:cNvSpPr/>
          <p:nvPr/>
        </p:nvSpPr>
        <p:spPr>
          <a:xfrm>
            <a:off x="6382512" y="3081528"/>
            <a:ext cx="21762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 rog, ajută-mă.</a:t>
            </a:r>
            <a:endParaRPr lang="en-US" sz="1100" dirty="0"/>
          </a:p>
        </p:txBody>
      </p:sp>
      <p:sp>
        <p:nvSpPr>
          <p:cNvPr id="36" name="Shape 34"/>
          <p:cNvSpPr/>
          <p:nvPr/>
        </p:nvSpPr>
        <p:spPr>
          <a:xfrm>
            <a:off x="4828032" y="3584448"/>
            <a:ext cx="3840480" cy="475488"/>
          </a:xfrm>
          <a:prstGeom prst="rect">
            <a:avLst/>
          </a:prstGeom>
          <a:solidFill>
            <a:srgbClr val="0D2510"/>
          </a:solidFill>
          <a:ln w="12700">
            <a:solidFill>
              <a:srgbClr val="2E8B57">
                <a:alpha val="30000"/>
              </a:srgbClr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4846320" y="3621024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</a:rPr>
              <a:t>💪</a:t>
            </a:r>
            <a:endParaRPr lang="en-US" sz="1800" dirty="0"/>
          </a:p>
        </p:txBody>
      </p:sp>
      <p:sp>
        <p:nvSpPr>
          <p:cNvPr id="38" name="Text 36"/>
          <p:cNvSpPr/>
          <p:nvPr/>
        </p:nvSpPr>
        <p:spPr>
          <a:xfrm>
            <a:off x="5358384" y="3621024"/>
            <a:ext cx="1005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5CC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Îndemn: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6382512" y="3630168"/>
            <a:ext cx="21762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Hai, putem!</a:t>
            </a:r>
            <a:endParaRPr lang="en-US" sz="1100" dirty="0"/>
          </a:p>
        </p:txBody>
      </p:sp>
      <p:sp>
        <p:nvSpPr>
          <p:cNvPr id="40" name="Shape 38"/>
          <p:cNvSpPr/>
          <p:nvPr/>
        </p:nvSpPr>
        <p:spPr>
          <a:xfrm>
            <a:off x="4828032" y="4133088"/>
            <a:ext cx="3840480" cy="475488"/>
          </a:xfrm>
          <a:prstGeom prst="rect">
            <a:avLst/>
          </a:prstGeom>
          <a:solidFill>
            <a:srgbClr val="0A1D0E"/>
          </a:solidFill>
          <a:ln w="12700">
            <a:solidFill>
              <a:srgbClr val="2E8B57">
                <a:alpha val="30000"/>
              </a:srgbClr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4846320" y="4169664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</a:rPr>
              <a:t>🌟</a:t>
            </a:r>
            <a:endParaRPr lang="en-US" sz="1800" dirty="0"/>
          </a:p>
        </p:txBody>
      </p:sp>
      <p:sp>
        <p:nvSpPr>
          <p:cNvPr id="42" name="Text 40"/>
          <p:cNvSpPr/>
          <p:nvPr/>
        </p:nvSpPr>
        <p:spPr>
          <a:xfrm>
            <a:off x="5358384" y="4169664"/>
            <a:ext cx="1005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5CC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Sfat: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6382512" y="4178808"/>
            <a:ext cx="21762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Citește mai mult.</a:t>
            </a:r>
            <a:endParaRPr lang="en-US" sz="1100" dirty="0"/>
          </a:p>
        </p:txBody>
      </p:sp>
      <p:sp>
        <p:nvSpPr>
          <p:cNvPr id="44" name="Shape 42"/>
          <p:cNvSpPr/>
          <p:nvPr/>
        </p:nvSpPr>
        <p:spPr>
          <a:xfrm>
            <a:off x="4828032" y="4672584"/>
            <a:ext cx="3840480" cy="0"/>
          </a:xfrm>
          <a:prstGeom prst="rect">
            <a:avLst/>
          </a:prstGeom>
          <a:noFill/>
          <a:ln/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D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0E8A8A"/>
          </a:solidFill>
          <a:ln w="12700">
            <a:solidFill>
              <a:srgbClr val="0E8A8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04672"/>
            <a:ext cx="9144000" cy="64008"/>
          </a:xfrm>
          <a:prstGeom prst="rect">
            <a:avLst/>
          </a:prstGeom>
          <a:solidFill>
            <a:srgbClr val="E8A820"/>
          </a:solidFill>
          <a:ln w="12700">
            <a:solidFill>
              <a:srgbClr val="E8A82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74320" y="0"/>
            <a:ext cx="859536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Propoziția principală și propoziția secundară</a:t>
            </a:r>
            <a:endParaRPr lang="en-US" sz="2100" dirty="0"/>
          </a:p>
        </p:txBody>
      </p:sp>
      <p:sp>
        <p:nvSpPr>
          <p:cNvPr id="5" name="Shape 3"/>
          <p:cNvSpPr/>
          <p:nvPr/>
        </p:nvSpPr>
        <p:spPr>
          <a:xfrm>
            <a:off x="274320" y="960120"/>
            <a:ext cx="8595360" cy="1005840"/>
          </a:xfrm>
          <a:prstGeom prst="rect">
            <a:avLst/>
          </a:prstGeom>
          <a:solidFill>
            <a:srgbClr val="1C2E4A"/>
          </a:solidFill>
          <a:ln w="12700">
            <a:solidFill>
              <a:srgbClr val="11B5B5"/>
            </a:solidFill>
            <a:prstDash val="solid"/>
          </a:ln>
          <a:effectLst>
            <a:outerShdw blurRad="762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411480" y="960120"/>
            <a:ext cx="83210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FRAZA = mai multe propoziții legate prin conjuncții, pronume relative sau juxtapunere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274320" y="2084832"/>
            <a:ext cx="4160520" cy="2834640"/>
          </a:xfrm>
          <a:prstGeom prst="rect">
            <a:avLst/>
          </a:prstGeom>
          <a:solidFill>
            <a:srgbClr val="FFFFFF"/>
          </a:solidFill>
          <a:ln w="12700">
            <a:solidFill>
              <a:srgbClr val="0E8A8A"/>
            </a:solidFill>
            <a:prstDash val="solid"/>
          </a:ln>
          <a:effectLst>
            <a:outerShdw blurRad="762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274320" y="2084832"/>
            <a:ext cx="4160520" cy="512064"/>
          </a:xfrm>
          <a:prstGeom prst="rect">
            <a:avLst/>
          </a:prstGeom>
          <a:solidFill>
            <a:srgbClr val="0E8A8A"/>
          </a:solidFill>
          <a:ln w="12700">
            <a:solidFill>
              <a:srgbClr val="0E8A8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20040" y="2084832"/>
            <a:ext cx="406908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🏛️  PROPOZIȚIA PRINCIPALĂ (PP)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384048" y="2697480"/>
            <a:ext cx="3931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Nu depinde de altă propoziție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384048" y="3081528"/>
            <a:ext cx="3931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Poate exista singură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84048" y="3465576"/>
            <a:ext cx="3931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Are sens deplin independent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84048" y="3849624"/>
            <a:ext cx="3931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Poate fi regent pentru PS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347472" y="4251960"/>
            <a:ext cx="3931920" cy="73152"/>
          </a:xfrm>
          <a:prstGeom prst="rect">
            <a:avLst/>
          </a:prstGeom>
          <a:solidFill>
            <a:srgbClr val="0E8A8A">
              <a:alpha val="30000"/>
            </a:srgbClr>
          </a:solidFill>
          <a:ln w="12700">
            <a:solidFill>
              <a:srgbClr val="0E8A8A">
                <a:alpha val="30000"/>
              </a:srgbClr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47472" y="4361688"/>
            <a:ext cx="3931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i="1" dirty="0">
                <a:solidFill>
                  <a:srgbClr val="0E8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Exemplu: Mama gateste / cand vine acasa.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347472" y="4736592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PP = Mama gateste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709160" y="2084832"/>
            <a:ext cx="4160520" cy="2834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07020"/>
            </a:solidFill>
            <a:prstDash val="solid"/>
          </a:ln>
          <a:effectLst>
            <a:outerShdw blurRad="762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4709160" y="2084832"/>
            <a:ext cx="4160520" cy="512064"/>
          </a:xfrm>
          <a:prstGeom prst="rect">
            <a:avLst/>
          </a:prstGeom>
          <a:solidFill>
            <a:srgbClr val="E07020"/>
          </a:solidFill>
          <a:ln w="12700">
            <a:solidFill>
              <a:srgbClr val="E0702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754880" y="2084832"/>
            <a:ext cx="406908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🔗  PROPOZIȚIA SECUNDARĂ (PS)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4800600" y="2697480"/>
            <a:ext cx="3931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Depinde de propoziția principală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800600" y="3081528"/>
            <a:ext cx="3931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Nu poate exista singură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800600" y="3465576"/>
            <a:ext cx="3931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Este introdusă de: când, dacă,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că, să, care, care, deși...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800600" y="3849624"/>
            <a:ext cx="3931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Îndeplinește rol de parte de vorbire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4773168" y="4251960"/>
            <a:ext cx="3931920" cy="73152"/>
          </a:xfrm>
          <a:prstGeom prst="rect">
            <a:avLst/>
          </a:prstGeom>
          <a:solidFill>
            <a:srgbClr val="E07020">
              <a:alpha val="30000"/>
            </a:srgbClr>
          </a:solidFill>
          <a:ln w="12700">
            <a:solidFill>
              <a:srgbClr val="E07020">
                <a:alpha val="30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4773168" y="4361688"/>
            <a:ext cx="3931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i="1" dirty="0">
                <a:solidFill>
                  <a:srgbClr val="E07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Exemplu: Mama gateste / cand vine acasa.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4773168" y="4736592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PS = cand vine acasa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F1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18120A"/>
          </a:solidFill>
          <a:ln w="12700">
            <a:solidFill>
              <a:srgbClr val="1812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04672"/>
            <a:ext cx="9144000" cy="64008"/>
          </a:xfrm>
          <a:prstGeom prst="rect">
            <a:avLst/>
          </a:prstGeom>
          <a:solidFill>
            <a:srgbClr val="E8A820"/>
          </a:solidFill>
          <a:ln w="12700">
            <a:solidFill>
              <a:srgbClr val="E8A82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74320" y="0"/>
            <a:ext cx="859536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E8A8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Cum analizăm o propoziție?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274320" y="960120"/>
            <a:ext cx="8595360" cy="777240"/>
          </a:xfrm>
          <a:prstGeom prst="rect">
            <a:avLst/>
          </a:prstGeom>
          <a:solidFill>
            <a:srgbClr val="1C2E4A"/>
          </a:solidFill>
          <a:ln w="12700">
            <a:solidFill>
              <a:srgbClr val="E8A820"/>
            </a:solidFill>
            <a:prstDash val="solid"/>
          </a:ln>
          <a:effectLst>
            <a:outerShdw blurRad="762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411480" y="960120"/>
            <a:ext cx="83210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i="1" dirty="0">
                <a:solidFill>
                  <a:srgbClr val="E8A8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Micuța fetiță cântă frumos un cântec vesel.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228600" y="1856232"/>
            <a:ext cx="4297680" cy="548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E8A8A"/>
            </a:solidFill>
            <a:prstDash val="solid"/>
          </a:ln>
          <a:effectLst>
            <a:outerShdw blurRad="762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283464" y="1901952"/>
            <a:ext cx="438912" cy="438912"/>
          </a:xfrm>
          <a:prstGeom prst="ellipse">
            <a:avLst/>
          </a:prstGeom>
          <a:solidFill>
            <a:srgbClr val="0E8A8A"/>
          </a:solidFill>
          <a:ln w="12700">
            <a:solidFill>
              <a:srgbClr val="0E8A8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83464" y="1901952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1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795528" y="1892808"/>
            <a:ext cx="20116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E8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Tipul după formă: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795528" y="2130552"/>
            <a:ext cx="35661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Propoziție DEZVOLTATĂ (are atribute și complement)</a:t>
            </a:r>
            <a:endParaRPr lang="en-US" sz="950" dirty="0"/>
          </a:p>
        </p:txBody>
      </p:sp>
      <p:sp>
        <p:nvSpPr>
          <p:cNvPr id="12" name="Shape 10"/>
          <p:cNvSpPr/>
          <p:nvPr/>
        </p:nvSpPr>
        <p:spPr>
          <a:xfrm>
            <a:off x="4800600" y="1856232"/>
            <a:ext cx="4297680" cy="54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1A6BB5"/>
            </a:solidFill>
            <a:prstDash val="solid"/>
          </a:ln>
          <a:effectLst>
            <a:outerShdw blurRad="762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4855464" y="1901952"/>
            <a:ext cx="438912" cy="438912"/>
          </a:xfrm>
          <a:prstGeom prst="ellipse">
            <a:avLst/>
          </a:prstGeom>
          <a:solidFill>
            <a:srgbClr val="1A6BB5"/>
          </a:solidFill>
          <a:ln w="12700">
            <a:solidFill>
              <a:srgbClr val="1A6BB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855464" y="1901952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2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5367528" y="1892808"/>
            <a:ext cx="20116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A6B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Tipul după scop: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5367528" y="2130552"/>
            <a:ext cx="35661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Propoziție ENUNȚIATIVĂ AFIRMATIVĂ → se termină cu punct (.)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228600" y="2496312"/>
            <a:ext cx="4297680" cy="548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2E8B57"/>
            </a:solidFill>
            <a:prstDash val="solid"/>
          </a:ln>
          <a:effectLst>
            <a:outerShdw blurRad="762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283464" y="2542032"/>
            <a:ext cx="438912" cy="438912"/>
          </a:xfrm>
          <a:prstGeom prst="ellipse">
            <a:avLst/>
          </a:prstGeom>
          <a:solidFill>
            <a:srgbClr val="2E8B57"/>
          </a:solidFill>
          <a:ln w="12700">
            <a:solidFill>
              <a:srgbClr val="2E8B57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283464" y="2542032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3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795528" y="2532888"/>
            <a:ext cx="20116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E8B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Subiect: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795528" y="2770632"/>
            <a:ext cx="35661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fetiță (cine cântă?) — subiect simplu</a:t>
            </a:r>
            <a:endParaRPr lang="en-US" sz="950" dirty="0"/>
          </a:p>
        </p:txBody>
      </p:sp>
      <p:sp>
        <p:nvSpPr>
          <p:cNvPr id="22" name="Shape 20"/>
          <p:cNvSpPr/>
          <p:nvPr/>
        </p:nvSpPr>
        <p:spPr>
          <a:xfrm>
            <a:off x="4800600" y="2496312"/>
            <a:ext cx="4297680" cy="548640"/>
          </a:xfrm>
          <a:prstGeom prst="rect">
            <a:avLst/>
          </a:prstGeom>
          <a:solidFill>
            <a:srgbClr val="CCCCFF"/>
          </a:solidFill>
          <a:ln w="12700">
            <a:solidFill>
              <a:srgbClr val="6A4C9C"/>
            </a:solidFill>
            <a:prstDash val="solid"/>
          </a:ln>
          <a:effectLst>
            <a:outerShdw blurRad="762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4855464" y="2542032"/>
            <a:ext cx="438912" cy="438912"/>
          </a:xfrm>
          <a:prstGeom prst="ellipse">
            <a:avLst/>
          </a:prstGeom>
          <a:solidFill>
            <a:srgbClr val="6A4C9C"/>
          </a:solidFill>
          <a:ln w="12700">
            <a:solidFill>
              <a:srgbClr val="6A4C9C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855464" y="2542032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4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5367528" y="2532888"/>
            <a:ext cx="20116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A4C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Predicat: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5367528" y="2770632"/>
            <a:ext cx="35661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cântă — predicat verbal (PV)</a:t>
            </a:r>
            <a:endParaRPr lang="en-US" sz="950" dirty="0"/>
          </a:p>
        </p:txBody>
      </p:sp>
      <p:sp>
        <p:nvSpPr>
          <p:cNvPr id="27" name="Shape 25"/>
          <p:cNvSpPr/>
          <p:nvPr/>
        </p:nvSpPr>
        <p:spPr>
          <a:xfrm>
            <a:off x="228600" y="3136392"/>
            <a:ext cx="4297680" cy="548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E07020"/>
            </a:solidFill>
            <a:prstDash val="solid"/>
          </a:ln>
          <a:effectLst>
            <a:outerShdw blurRad="762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283464" y="3182112"/>
            <a:ext cx="438912" cy="438912"/>
          </a:xfrm>
          <a:prstGeom prst="ellipse">
            <a:avLst/>
          </a:prstGeom>
          <a:solidFill>
            <a:srgbClr val="E07020"/>
          </a:solidFill>
          <a:ln w="12700">
            <a:solidFill>
              <a:srgbClr val="E0702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283464" y="3182112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5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795528" y="3172968"/>
            <a:ext cx="20116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E07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Atribut adjectival: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795528" y="3410712"/>
            <a:ext cx="35661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Micuța (ce fel de fetiță?) + vesel (ce fel de cântec?)</a:t>
            </a:r>
            <a:endParaRPr lang="en-US" sz="950" dirty="0"/>
          </a:p>
        </p:txBody>
      </p:sp>
      <p:sp>
        <p:nvSpPr>
          <p:cNvPr id="32" name="Shape 30"/>
          <p:cNvSpPr/>
          <p:nvPr/>
        </p:nvSpPr>
        <p:spPr>
          <a:xfrm>
            <a:off x="4800600" y="3136392"/>
            <a:ext cx="4297680" cy="548640"/>
          </a:xfrm>
          <a:prstGeom prst="rect">
            <a:avLst/>
          </a:prstGeom>
          <a:solidFill>
            <a:srgbClr val="FF99CC"/>
          </a:solidFill>
          <a:ln w="12700">
            <a:solidFill>
              <a:srgbClr val="C0407A"/>
            </a:solidFill>
            <a:prstDash val="solid"/>
          </a:ln>
          <a:effectLst>
            <a:outerShdw blurRad="762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3" name="Shape 31"/>
          <p:cNvSpPr/>
          <p:nvPr/>
        </p:nvSpPr>
        <p:spPr>
          <a:xfrm>
            <a:off x="4855464" y="3182112"/>
            <a:ext cx="438912" cy="438912"/>
          </a:xfrm>
          <a:prstGeom prst="ellipse">
            <a:avLst/>
          </a:prstGeom>
          <a:solidFill>
            <a:srgbClr val="C0407A"/>
          </a:solidFill>
          <a:ln w="12700">
            <a:solidFill>
              <a:srgbClr val="C0407A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4855464" y="3182112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6</a:t>
            </a:r>
            <a:endParaRPr lang="en-US" sz="1300" dirty="0"/>
          </a:p>
        </p:txBody>
      </p:sp>
      <p:sp>
        <p:nvSpPr>
          <p:cNvPr id="35" name="Text 33"/>
          <p:cNvSpPr/>
          <p:nvPr/>
        </p:nvSpPr>
        <p:spPr>
          <a:xfrm>
            <a:off x="5367528" y="3172968"/>
            <a:ext cx="20116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040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Complement de mod:</a:t>
            </a:r>
            <a:endParaRPr lang="en-US" sz="1000" dirty="0"/>
          </a:p>
        </p:txBody>
      </p:sp>
      <p:sp>
        <p:nvSpPr>
          <p:cNvPr id="36" name="Text 34"/>
          <p:cNvSpPr/>
          <p:nvPr/>
        </p:nvSpPr>
        <p:spPr>
          <a:xfrm>
            <a:off x="5367528" y="3410712"/>
            <a:ext cx="35661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frumos (cum cântă?)</a:t>
            </a:r>
            <a:endParaRPr lang="en-US" sz="950" dirty="0"/>
          </a:p>
        </p:txBody>
      </p:sp>
      <p:sp>
        <p:nvSpPr>
          <p:cNvPr id="37" name="Shape 35"/>
          <p:cNvSpPr/>
          <p:nvPr/>
        </p:nvSpPr>
        <p:spPr>
          <a:xfrm>
            <a:off x="2194560" y="3758184"/>
            <a:ext cx="4754880" cy="54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D64040"/>
            </a:solidFill>
            <a:prstDash val="solid"/>
          </a:ln>
          <a:effectLst>
            <a:outerShdw blurRad="762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8" name="Shape 36"/>
          <p:cNvSpPr/>
          <p:nvPr/>
        </p:nvSpPr>
        <p:spPr>
          <a:xfrm>
            <a:off x="2212848" y="3803904"/>
            <a:ext cx="438912" cy="438912"/>
          </a:xfrm>
          <a:prstGeom prst="ellipse">
            <a:avLst/>
          </a:prstGeom>
          <a:solidFill>
            <a:srgbClr val="D64040"/>
          </a:solidFill>
          <a:ln w="12700">
            <a:solidFill>
              <a:srgbClr val="D6404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2212848" y="3803904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7</a:t>
            </a:r>
            <a:endParaRPr lang="en-US" sz="1300" dirty="0"/>
          </a:p>
        </p:txBody>
      </p:sp>
      <p:sp>
        <p:nvSpPr>
          <p:cNvPr id="40" name="Text 38"/>
          <p:cNvSpPr/>
          <p:nvPr/>
        </p:nvSpPr>
        <p:spPr>
          <a:xfrm>
            <a:off x="2706624" y="3794760"/>
            <a:ext cx="18288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D64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Complement direct:</a:t>
            </a:r>
            <a:endParaRPr lang="en-US" sz="1000" dirty="0"/>
          </a:p>
        </p:txBody>
      </p:sp>
      <p:sp>
        <p:nvSpPr>
          <p:cNvPr id="41" name="Text 39"/>
          <p:cNvSpPr/>
          <p:nvPr/>
        </p:nvSpPr>
        <p:spPr>
          <a:xfrm>
            <a:off x="2706624" y="4032504"/>
            <a:ext cx="41148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cântec (ce cântă?)</a:t>
            </a:r>
            <a:endParaRPr lang="en-US" sz="1000" dirty="0"/>
          </a:p>
        </p:txBody>
      </p:sp>
      <p:sp>
        <p:nvSpPr>
          <p:cNvPr id="42" name="Shape 40"/>
          <p:cNvSpPr/>
          <p:nvPr/>
        </p:nvSpPr>
        <p:spPr>
          <a:xfrm>
            <a:off x="0" y="4809744"/>
            <a:ext cx="9144000" cy="333756"/>
          </a:xfrm>
          <a:prstGeom prst="rect">
            <a:avLst/>
          </a:prstGeom>
          <a:solidFill>
            <a:srgbClr val="E8A820">
              <a:alpha val="20000"/>
            </a:srgbClr>
          </a:solidFill>
          <a:ln w="12700">
            <a:solidFill>
              <a:srgbClr val="E8A820">
                <a:alpha val="40000"/>
              </a:srgbClr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182880" y="4809744"/>
            <a:ext cx="8778240" cy="3337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0F1E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💡  Reține: Ordinea analizei → TIP → SUBIECT → PREDICAT → ATRIBUT → COMPLEMENT → CIRCUMSTANȚIAL</a:t>
            </a:r>
            <a:endParaRPr lang="en-US" sz="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D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2E8B57"/>
          </a:solidFill>
          <a:ln w="12700">
            <a:solidFill>
              <a:srgbClr val="2E8B5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04672"/>
            <a:ext cx="9144000" cy="64008"/>
          </a:xfrm>
          <a:prstGeom prst="rect">
            <a:avLst/>
          </a:prstGeom>
          <a:solidFill>
            <a:srgbClr val="E8A820"/>
          </a:solidFill>
          <a:ln w="12700">
            <a:solidFill>
              <a:srgbClr val="E8A82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74320" y="0"/>
            <a:ext cx="859536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Semnele de punctuație ale propoziției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228600" y="987552"/>
            <a:ext cx="5943600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1A6BB5"/>
            </a:solidFill>
            <a:prstDash val="solid"/>
          </a:ln>
          <a:effectLst>
            <a:outerShdw blurRad="762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274320" y="1078992"/>
            <a:ext cx="658368" cy="658368"/>
          </a:xfrm>
          <a:prstGeom prst="ellipse">
            <a:avLst/>
          </a:prstGeom>
          <a:solidFill>
            <a:srgbClr val="1A6BB5"/>
          </a:solidFill>
          <a:ln w="12700">
            <a:solidFill>
              <a:srgbClr val="1A6BB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274320" y="1078992"/>
            <a:ext cx="658368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</a:rPr>
              <a:t>.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1005840" y="1042416"/>
            <a:ext cx="27432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6B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PUNCTUL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1005840" y="1335024"/>
            <a:ext cx="274320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Tip: Enunțiativă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3840480" y="1124712"/>
            <a:ext cx="36576" cy="566928"/>
          </a:xfrm>
          <a:prstGeom prst="rect">
            <a:avLst/>
          </a:prstGeom>
          <a:solidFill>
            <a:srgbClr val="1A6BB5">
              <a:alpha val="40000"/>
            </a:srgbClr>
          </a:solidFill>
          <a:ln w="12700">
            <a:solidFill>
              <a:srgbClr val="1A6BB5">
                <a:alpha val="4000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931920" y="1097280"/>
            <a:ext cx="21031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Copilul citește.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228600" y="1947672"/>
            <a:ext cx="5943600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6A4C9C"/>
            </a:solidFill>
            <a:prstDash val="solid"/>
          </a:ln>
          <a:effectLst>
            <a:outerShdw blurRad="762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274320" y="2039112"/>
            <a:ext cx="658368" cy="658368"/>
          </a:xfrm>
          <a:prstGeom prst="ellipse">
            <a:avLst/>
          </a:prstGeom>
          <a:solidFill>
            <a:srgbClr val="6A4C9C"/>
          </a:solidFill>
          <a:ln w="12700">
            <a:solidFill>
              <a:srgbClr val="6A4C9C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274320" y="2039112"/>
            <a:ext cx="658368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</a:rPr>
              <a:t>?</a:t>
            </a:r>
            <a:endParaRPr lang="en-US" sz="2600" dirty="0"/>
          </a:p>
        </p:txBody>
      </p:sp>
      <p:sp>
        <p:nvSpPr>
          <p:cNvPr id="17" name="Text 14"/>
          <p:cNvSpPr/>
          <p:nvPr/>
        </p:nvSpPr>
        <p:spPr>
          <a:xfrm>
            <a:off x="1005840" y="2002536"/>
            <a:ext cx="27432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A4C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SEMNUL ÎNTREBĂRII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1005840" y="2295144"/>
            <a:ext cx="274320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Tip: Interogativă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840480" y="2084832"/>
            <a:ext cx="36576" cy="566928"/>
          </a:xfrm>
          <a:prstGeom prst="rect">
            <a:avLst/>
          </a:prstGeom>
          <a:solidFill>
            <a:srgbClr val="6A4C9C">
              <a:alpha val="40000"/>
            </a:srgbClr>
          </a:solidFill>
          <a:ln w="12700">
            <a:solidFill>
              <a:srgbClr val="6A4C9C">
                <a:alpha val="40000"/>
              </a:srgbClr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3931920" y="2057400"/>
            <a:ext cx="21031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 faci acolo?</a:t>
            </a:r>
            <a:endParaRPr lang="en-US" sz="1200" dirty="0"/>
          </a:p>
        </p:txBody>
      </p:sp>
      <p:sp>
        <p:nvSpPr>
          <p:cNvPr id="21" name="Shape 18"/>
          <p:cNvSpPr/>
          <p:nvPr/>
        </p:nvSpPr>
        <p:spPr>
          <a:xfrm>
            <a:off x="228600" y="2907792"/>
            <a:ext cx="5943600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D64040"/>
            </a:solidFill>
            <a:prstDash val="solid"/>
          </a:ln>
          <a:effectLst>
            <a:outerShdw blurRad="762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2" name="Shape 19"/>
          <p:cNvSpPr/>
          <p:nvPr/>
        </p:nvSpPr>
        <p:spPr>
          <a:xfrm>
            <a:off x="274320" y="2999232"/>
            <a:ext cx="658368" cy="658368"/>
          </a:xfrm>
          <a:prstGeom prst="ellipse">
            <a:avLst/>
          </a:prstGeom>
          <a:solidFill>
            <a:srgbClr val="D64040"/>
          </a:solidFill>
          <a:ln w="12700">
            <a:solidFill>
              <a:srgbClr val="D64040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274320" y="2999232"/>
            <a:ext cx="658368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</a:rPr>
              <a:t>!</a:t>
            </a:r>
            <a:endParaRPr lang="en-US" sz="2600" dirty="0"/>
          </a:p>
        </p:txBody>
      </p:sp>
      <p:sp>
        <p:nvSpPr>
          <p:cNvPr id="24" name="Text 21"/>
          <p:cNvSpPr/>
          <p:nvPr/>
        </p:nvSpPr>
        <p:spPr>
          <a:xfrm>
            <a:off x="1005840" y="2962656"/>
            <a:ext cx="27432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D64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SEMNUL EXCLAMĂRII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1005840" y="3255264"/>
            <a:ext cx="274320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Tip: Exclamativă / Imperativă</a:t>
            </a:r>
            <a:endParaRPr lang="en-US" sz="1000" dirty="0"/>
          </a:p>
        </p:txBody>
      </p:sp>
      <p:sp>
        <p:nvSpPr>
          <p:cNvPr id="26" name="Shape 23"/>
          <p:cNvSpPr/>
          <p:nvPr/>
        </p:nvSpPr>
        <p:spPr>
          <a:xfrm>
            <a:off x="3840480" y="3044952"/>
            <a:ext cx="36576" cy="566928"/>
          </a:xfrm>
          <a:prstGeom prst="rect">
            <a:avLst/>
          </a:prstGeom>
          <a:solidFill>
            <a:srgbClr val="D64040">
              <a:alpha val="40000"/>
            </a:srgbClr>
          </a:solidFill>
          <a:ln w="12700">
            <a:solidFill>
              <a:srgbClr val="D64040">
                <a:alpha val="40000"/>
              </a:srgbClr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3931920" y="3017520"/>
            <a:ext cx="21031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 bine arată!</a:t>
            </a:r>
            <a:endParaRPr lang="en-US" sz="1200" dirty="0"/>
          </a:p>
        </p:txBody>
      </p:sp>
      <p:sp>
        <p:nvSpPr>
          <p:cNvPr id="28" name="Shape 25"/>
          <p:cNvSpPr/>
          <p:nvPr/>
        </p:nvSpPr>
        <p:spPr>
          <a:xfrm>
            <a:off x="228600" y="3867912"/>
            <a:ext cx="5943600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E07020"/>
            </a:solidFill>
            <a:prstDash val="solid"/>
          </a:ln>
          <a:effectLst>
            <a:outerShdw blurRad="762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9" name="Shape 26"/>
          <p:cNvSpPr/>
          <p:nvPr/>
        </p:nvSpPr>
        <p:spPr>
          <a:xfrm>
            <a:off x="274320" y="3959352"/>
            <a:ext cx="658368" cy="658368"/>
          </a:xfrm>
          <a:prstGeom prst="ellipse">
            <a:avLst/>
          </a:prstGeom>
          <a:solidFill>
            <a:srgbClr val="E07020"/>
          </a:solidFill>
          <a:ln w="12700">
            <a:solidFill>
              <a:srgbClr val="E07020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274320" y="3959352"/>
            <a:ext cx="658368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...</a:t>
            </a:r>
            <a:endParaRPr lang="en-US" sz="1400" dirty="0"/>
          </a:p>
        </p:txBody>
      </p:sp>
      <p:sp>
        <p:nvSpPr>
          <p:cNvPr id="31" name="Text 28"/>
          <p:cNvSpPr/>
          <p:nvPr/>
        </p:nvSpPr>
        <p:spPr>
          <a:xfrm>
            <a:off x="1005840" y="3922776"/>
            <a:ext cx="27432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07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PUNCTE DE SUSPENSIE</a:t>
            </a:r>
            <a:endParaRPr lang="en-US" sz="1200" dirty="0"/>
          </a:p>
        </p:txBody>
      </p:sp>
      <p:sp>
        <p:nvSpPr>
          <p:cNvPr id="32" name="Text 29"/>
          <p:cNvSpPr/>
          <p:nvPr/>
        </p:nvSpPr>
        <p:spPr>
          <a:xfrm>
            <a:off x="1005840" y="4215384"/>
            <a:ext cx="274320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Tip: Propoziție neterminată</a:t>
            </a:r>
            <a:endParaRPr lang="en-US" sz="1000" dirty="0"/>
          </a:p>
        </p:txBody>
      </p:sp>
      <p:sp>
        <p:nvSpPr>
          <p:cNvPr id="33" name="Shape 30"/>
          <p:cNvSpPr/>
          <p:nvPr/>
        </p:nvSpPr>
        <p:spPr>
          <a:xfrm>
            <a:off x="3840480" y="4005072"/>
            <a:ext cx="36576" cy="566928"/>
          </a:xfrm>
          <a:prstGeom prst="rect">
            <a:avLst/>
          </a:prstGeom>
          <a:solidFill>
            <a:srgbClr val="E07020">
              <a:alpha val="40000"/>
            </a:srgbClr>
          </a:solidFill>
          <a:ln w="12700">
            <a:solidFill>
              <a:srgbClr val="E07020">
                <a:alpha val="40000"/>
              </a:srgbClr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3931920" y="3977640"/>
            <a:ext cx="21031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1C2E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Dacă știam...</a:t>
            </a:r>
            <a:endParaRPr lang="en-US" sz="1200" dirty="0"/>
          </a:p>
        </p:txBody>
      </p:sp>
      <p:pic>
        <p:nvPicPr>
          <p:cNvPr id="35" name="Рисунок 21">
            <a:extLst>
              <a:ext uri="{FF2B5EF4-FFF2-40B4-BE49-F238E27FC236}">
                <a16:creationId xmlns:a16="http://schemas.microsoft.com/office/drawing/2014/main" id="{CFE0B7DB-F36D-597A-4A4D-667B3BF07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/>
          <a:stretch>
            <a:fillRect/>
          </a:stretch>
        </p:blipFill>
        <p:spPr bwMode="auto">
          <a:xfrm>
            <a:off x="6355080" y="1718755"/>
            <a:ext cx="2562620" cy="237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F1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04672"/>
          </a:xfrm>
          <a:prstGeom prst="rect">
            <a:avLst/>
          </a:prstGeom>
          <a:solidFill>
            <a:srgbClr val="6A4C9C"/>
          </a:solidFill>
          <a:ln w="12700">
            <a:solidFill>
              <a:srgbClr val="6A4C9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04672"/>
            <a:ext cx="9144000" cy="64008"/>
          </a:xfrm>
          <a:prstGeom prst="rect">
            <a:avLst/>
          </a:prstGeom>
          <a:solidFill>
            <a:srgbClr val="E8A820"/>
          </a:solidFill>
          <a:ln w="12700">
            <a:solidFill>
              <a:srgbClr val="E8A82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74320" y="0"/>
            <a:ext cx="8595360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✏️  Exerciții practice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228600" y="960120"/>
            <a:ext cx="6217920" cy="1097280"/>
          </a:xfrm>
          <a:prstGeom prst="rect">
            <a:avLst/>
          </a:prstGeom>
          <a:solidFill>
            <a:srgbClr val="1A0D2E"/>
          </a:solidFill>
          <a:ln w="12700">
            <a:solidFill>
              <a:srgbClr val="6A4C9C"/>
            </a:solidFill>
            <a:prstDash val="solid"/>
          </a:ln>
          <a:effectLst>
            <a:outerShdw blurRad="762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347472" y="1005840"/>
            <a:ext cx="5943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E8A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Identificați tipul fiecărei propoziții: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384048" y="1353312"/>
            <a:ext cx="5943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DF6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a) Elevii ascultă atent lecția.  →  ___________________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384048" y="1572768"/>
            <a:ext cx="5943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DF6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b) Ai văzut noua carte de citire?  →  ___________________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384048" y="1792224"/>
            <a:ext cx="5943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DF6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c) Ce minunat cântă privighetoarea!  →  ___________________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228600" y="2148840"/>
            <a:ext cx="8686800" cy="960120"/>
          </a:xfrm>
          <a:prstGeom prst="rect">
            <a:avLst/>
          </a:prstGeom>
          <a:solidFill>
            <a:srgbClr val="0A1A2E"/>
          </a:solidFill>
          <a:ln w="12700">
            <a:solidFill>
              <a:srgbClr val="11B5B5"/>
            </a:solidFill>
            <a:prstDash val="solid"/>
          </a:ln>
          <a:effectLst>
            <a:outerShdw blurRad="762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347472" y="2194560"/>
            <a:ext cx="8321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E8A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Transformați propoziția enunțiativă în interogativă și exclamativă:</a:t>
            </a:r>
            <a:endParaRPr lang="en-US" sz="1250" dirty="0"/>
          </a:p>
        </p:txBody>
      </p:sp>
      <p:sp>
        <p:nvSpPr>
          <p:cNvPr id="13" name="Text 10"/>
          <p:cNvSpPr/>
          <p:nvPr/>
        </p:nvSpPr>
        <p:spPr>
          <a:xfrm>
            <a:off x="384048" y="2542032"/>
            <a:ext cx="83210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Enunț: Astăzi este o zi frumoasă.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384048" y="2807208"/>
            <a:ext cx="83210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EDF6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Interogativă: _______________________________    Exclamativă: _______________________________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228600" y="3200400"/>
            <a:ext cx="8686800" cy="914400"/>
          </a:xfrm>
          <a:prstGeom prst="rect">
            <a:avLst/>
          </a:prstGeom>
          <a:solidFill>
            <a:srgbClr val="0A1A08"/>
          </a:solidFill>
          <a:ln w="12700">
            <a:solidFill>
              <a:srgbClr val="2E8B57"/>
            </a:solidFill>
            <a:prstDash val="solid"/>
          </a:ln>
          <a:effectLst>
            <a:outerShdw blurRad="762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16" name="Text 13"/>
          <p:cNvSpPr/>
          <p:nvPr/>
        </p:nvSpPr>
        <p:spPr>
          <a:xfrm>
            <a:off x="347472" y="3246120"/>
            <a:ext cx="8321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E8A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Scrieți câte un exemplu pentru fiecare tip de propoziție:</a:t>
            </a:r>
            <a:endParaRPr lang="en-US" sz="1250" dirty="0"/>
          </a:p>
        </p:txBody>
      </p:sp>
      <p:sp>
        <p:nvSpPr>
          <p:cNvPr id="17" name="Text 14"/>
          <p:cNvSpPr/>
          <p:nvPr/>
        </p:nvSpPr>
        <p:spPr>
          <a:xfrm>
            <a:off x="384048" y="3611880"/>
            <a:ext cx="42062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EDF6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Simplă: ___________________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4773168" y="3611880"/>
            <a:ext cx="42062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EDF6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Dezvoltată: ___________________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384048" y="3867912"/>
            <a:ext cx="42062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EDF6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Imperativă: ___________________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4773168" y="3867912"/>
            <a:ext cx="42062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EDF6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Negativă: ___________________</a:t>
            </a:r>
            <a:endParaRPr lang="en-US" sz="1050" dirty="0"/>
          </a:p>
        </p:txBody>
      </p:sp>
      <p:sp>
        <p:nvSpPr>
          <p:cNvPr id="21" name="Shape 18"/>
          <p:cNvSpPr/>
          <p:nvPr/>
        </p:nvSpPr>
        <p:spPr>
          <a:xfrm>
            <a:off x="228600" y="4187952"/>
            <a:ext cx="8686800" cy="868680"/>
          </a:xfrm>
          <a:prstGeom prst="rect">
            <a:avLst/>
          </a:prstGeom>
          <a:solidFill>
            <a:srgbClr val="1A100A"/>
          </a:solidFill>
          <a:ln w="12700">
            <a:solidFill>
              <a:srgbClr val="E07020"/>
            </a:solidFill>
            <a:prstDash val="solid"/>
          </a:ln>
          <a:effectLst>
            <a:outerShdw blurRad="762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22" name="Text 19"/>
          <p:cNvSpPr/>
          <p:nvPr/>
        </p:nvSpPr>
        <p:spPr>
          <a:xfrm>
            <a:off x="347472" y="4233672"/>
            <a:ext cx="8321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E8A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Completați cu semnul de punctuație corect ( .  ?  ! ):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384048" y="4572000"/>
            <a:ext cx="8321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a) Vino imediat___    b) Unde ai fost___    c) Îmi place ciocolata___    d) Ce surpriză frumoasă___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900</Words>
  <Application>Microsoft Office PowerPoint</Application>
  <PresentationFormat>Екран (16:9)</PresentationFormat>
  <Paragraphs>207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Propoziția – Tipuri de propoziții</dc:title>
  <dc:subject>PptxGenJS Presentation</dc:subject>
  <dc:creator>Lilia</dc:creator>
  <cp:lastModifiedBy>Liliya Hovornyan</cp:lastModifiedBy>
  <cp:revision>2</cp:revision>
  <dcterms:created xsi:type="dcterms:W3CDTF">2026-05-22T07:05:36Z</dcterms:created>
  <dcterms:modified xsi:type="dcterms:W3CDTF">2026-05-22T09:59:17Z</dcterms:modified>
</cp:coreProperties>
</file>