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strument Sans Medium" panose="020B0604020202020204" charset="0"/>
      <p:regular r:id="rId13"/>
    </p:embeddedFont>
    <p:embeddedFont>
      <p:font typeface="Instrument Sans Semi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605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86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81575" y="304898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Solul: </a:t>
            </a:r>
            <a:endParaRPr lang="ro-RO" sz="4450" b="1" dirty="0">
              <a:solidFill>
                <a:schemeClr val="accent4">
                  <a:lumMod val="50000"/>
                </a:schemeClr>
              </a:solidFill>
              <a:latin typeface="Instrument Sans Semi Bold" pitchFamily="34" charset="0"/>
              <a:ea typeface="Instrument Sans Semi Bold" pitchFamily="34" charset="-122"/>
              <a:cs typeface="Instrument Sans Semi Bold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ro-RO" sz="44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</a:t>
            </a:r>
            <a:r>
              <a:rPr lang="en-US" sz="4450" b="1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undamentul</a:t>
            </a:r>
            <a:r>
              <a:rPr lang="en-US" sz="44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44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</a:t>
            </a:r>
            <a:r>
              <a:rPr lang="en-US" sz="4450" b="1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ieții</a:t>
            </a:r>
            <a:r>
              <a:rPr lang="en-US" sz="44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44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</a:t>
            </a:r>
            <a:r>
              <a:rPr lang="en-US" sz="4450" b="1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oastre</a:t>
            </a:r>
            <a:endParaRPr lang="en-US" sz="445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978361" y="463069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Explorând resursele invizibile care susțin viața pe Terra</a:t>
            </a:r>
            <a:endParaRPr lang="en-US" sz="175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CD9F1D-64EA-0960-5291-84350E62CF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867"/>
          <a:stretch>
            <a:fillRect/>
          </a:stretch>
        </p:blipFill>
        <p:spPr>
          <a:xfrm>
            <a:off x="522515" y="1415143"/>
            <a:ext cx="5328558" cy="57034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04727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Solul: </a:t>
            </a:r>
            <a:r>
              <a:rPr lang="en-US" sz="4450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Moștenirea</a:t>
            </a:r>
            <a:r>
              <a:rPr lang="en-US" sz="4450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450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noastră</a:t>
            </a:r>
            <a:r>
              <a:rPr lang="en-US" sz="4450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450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comună</a:t>
            </a:r>
            <a:endParaRPr lang="en-US" sz="44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133951" y="3060144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„Solul nu este o resursă pe care o moștenim de la părinți — ci una pe care o împrumutăm de la copiii noștri."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2804993"/>
            <a:ext cx="30480" cy="1236107"/>
          </a:xfrm>
          <a:prstGeom prst="rect">
            <a:avLst/>
          </a:prstGeom>
          <a:solidFill>
            <a:srgbClr val="84C1FA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800" y="4303276"/>
            <a:ext cx="340162" cy="3401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0906" y="42962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Investiție </a:t>
            </a: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în</a:t>
            </a: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</a:t>
            </a: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iitor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530906" y="478667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Protejarea solului azi înseamnă hrană, apă și biodiversitate pentru generațiile următoare.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800" y="5973128"/>
            <a:ext cx="340162" cy="3401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0906" y="5966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Acțiune</a:t>
            </a: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</a:t>
            </a: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olectivă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530906" y="645652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Fiecare alegere contează — de la susținerea agriculturii locale la reducerea risipei alimentare și compostarea deșeurilor organice.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5776" y="619006"/>
            <a:ext cx="7705249" cy="1284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Ce </a:t>
            </a:r>
            <a:r>
              <a:rPr lang="ro-RO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</a:t>
            </a:r>
            <a:r>
              <a:rPr lang="en-US" sz="400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ste</a:t>
            </a:r>
            <a:r>
              <a:rPr lang="en-US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</a:t>
            </a:r>
            <a:r>
              <a:rPr lang="en-US" sz="400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olul</a:t>
            </a:r>
            <a:r>
              <a:rPr lang="en-US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? Mai </a:t>
            </a:r>
            <a:r>
              <a:rPr lang="ro-RO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</a:t>
            </a:r>
            <a:r>
              <a:rPr lang="en-US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ult </a:t>
            </a:r>
            <a:r>
              <a:rPr lang="ro-RO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</a:t>
            </a:r>
            <a:r>
              <a:rPr lang="en-US" sz="400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ecât</a:t>
            </a:r>
            <a:r>
              <a:rPr lang="en-US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</a:t>
            </a:r>
            <a:r>
              <a:rPr lang="en-US" sz="400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ământ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205776" y="2350651"/>
            <a:ext cx="3601879" cy="1880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Solul nu este simplu „pământ" — este un </a:t>
            </a:r>
            <a:r>
              <a:rPr lang="en-US" sz="16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ecosistem viu și complex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format din minerale, materie organică, apă, aer și milioane de organisme microscopice care interacționează în fiecare clipă.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205776" y="4441150"/>
            <a:ext cx="3601879" cy="2075378"/>
          </a:xfrm>
          <a:prstGeom prst="roundRect">
            <a:avLst>
              <a:gd name="adj" fmla="val 8914"/>
            </a:avLst>
          </a:prstGeom>
          <a:solidFill>
            <a:srgbClr val="B6D6FC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278" y="4746665"/>
            <a:ext cx="256937" cy="2055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73716" y="4678680"/>
            <a:ext cx="2728436" cy="156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Peste </a:t>
            </a:r>
            <a:r>
              <a:rPr lang="en-US" sz="1600" b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25% din biodiversitatea planetei</a:t>
            </a:r>
            <a:r>
              <a:rPr lang="en-US" sz="16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trăiește în sol — mai multă viață decât în orice alt ecosistem de pe Pământ.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10316766" y="2392561"/>
            <a:ext cx="3601879" cy="1545312"/>
          </a:xfrm>
          <a:prstGeom prst="roundRect">
            <a:avLst>
              <a:gd name="adj" fmla="val 11972"/>
            </a:avLst>
          </a:prstGeom>
          <a:solidFill>
            <a:srgbClr val="CEE6FD"/>
          </a:solidFill>
          <a:ln/>
        </p:spPr>
      </p:sp>
      <p:sp>
        <p:nvSpPr>
          <p:cNvPr id="9" name="Text 5"/>
          <p:cNvSpPr/>
          <p:nvPr/>
        </p:nvSpPr>
        <p:spPr>
          <a:xfrm>
            <a:off x="10522268" y="2598063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Minerale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10522268" y="3105388"/>
            <a:ext cx="3190875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Fragmentele de rocă formează structura fizică a solului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10316766" y="4124087"/>
            <a:ext cx="3601879" cy="1545312"/>
          </a:xfrm>
          <a:prstGeom prst="roundRect">
            <a:avLst>
              <a:gd name="adj" fmla="val 11972"/>
            </a:avLst>
          </a:prstGeom>
          <a:solidFill>
            <a:srgbClr val="CEE6FD"/>
          </a:solidFill>
          <a:ln/>
        </p:spPr>
      </p:sp>
      <p:sp>
        <p:nvSpPr>
          <p:cNvPr id="12" name="Text 8"/>
          <p:cNvSpPr/>
          <p:nvPr/>
        </p:nvSpPr>
        <p:spPr>
          <a:xfrm>
            <a:off x="10522268" y="4329589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Materie Organică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10522268" y="4836914"/>
            <a:ext cx="3190875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Resturi vegetale și animale descompuse, sursa nutrienților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10316766" y="5855613"/>
            <a:ext cx="3601879" cy="1545312"/>
          </a:xfrm>
          <a:prstGeom prst="roundRect">
            <a:avLst>
              <a:gd name="adj" fmla="val 11972"/>
            </a:avLst>
          </a:prstGeom>
          <a:solidFill>
            <a:srgbClr val="CEE6FD"/>
          </a:solidFill>
          <a:ln/>
        </p:spPr>
      </p:sp>
      <p:sp>
        <p:nvSpPr>
          <p:cNvPr id="15" name="Text 11"/>
          <p:cNvSpPr/>
          <p:nvPr/>
        </p:nvSpPr>
        <p:spPr>
          <a:xfrm>
            <a:off x="10522268" y="6061115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Microorganisme</a:t>
            </a:r>
            <a:endParaRPr lang="en-US" sz="2000" dirty="0"/>
          </a:p>
        </p:txBody>
      </p:sp>
      <p:sp>
        <p:nvSpPr>
          <p:cNvPr id="16" name="Text 12"/>
          <p:cNvSpPr/>
          <p:nvPr/>
        </p:nvSpPr>
        <p:spPr>
          <a:xfrm>
            <a:off x="10522268" y="6568440"/>
            <a:ext cx="3190875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Bacterii, fungi și viermi care mențin solul viu și fertil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00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Rolul</a:t>
            </a: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</a:t>
            </a:r>
            <a:r>
              <a:rPr lang="en-US" sz="44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ital</a:t>
            </a: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al </a:t>
            </a:r>
            <a:r>
              <a:rPr lang="ro-RO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</a:t>
            </a:r>
            <a:r>
              <a:rPr lang="en-US" sz="44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olului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2402443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252907"/>
            <a:ext cx="28607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Producție</a:t>
            </a: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</a:t>
            </a: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limentară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743325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Solul susține </a:t>
            </a: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95% din producția alimentară globală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— fără sol fertil, agricultura modernă ar fi imposibilă.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2402443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Filtrarea</a:t>
            </a: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</a:t>
            </a: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pei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374332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Acționează ca un filtru natural, purificând apa de ploaie înainte să ajungă în pânzele freatice și râuri.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492275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Reglarea</a:t>
            </a: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</a:t>
            </a: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limei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6263640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Solul stochează mai mult carbon decât atmosfera și vegetația la un loc, jucând un rol cheie în echilibrul climatic.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884" y="4922758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Biodiversitate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6263640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Fundamentul pe care se construiesc ecosistemele sănătoase și care permite supraviețuirea speciilor.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03540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Un </a:t>
            </a:r>
            <a:r>
              <a:rPr lang="ro-RO" sz="6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</a:t>
            </a:r>
            <a:r>
              <a:rPr lang="en-US" sz="61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nivers</a:t>
            </a:r>
            <a:r>
              <a:rPr lang="en-US" sz="6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6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</a:t>
            </a:r>
            <a:r>
              <a:rPr lang="en-US" sz="61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ub</a:t>
            </a:r>
            <a:r>
              <a:rPr lang="en-US" sz="6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6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</a:t>
            </a:r>
            <a:r>
              <a:rPr lang="en-US" sz="61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icioarele</a:t>
            </a:r>
            <a:r>
              <a:rPr lang="en-US" sz="6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6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</a:t>
            </a:r>
            <a:r>
              <a:rPr lang="en-US" sz="61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oastre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0190" y="490013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Fiecare strat de sol ascunde milioane de ani de evoluție geologică și biologică — o arhivă vie a istoriei planetei noastre.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351" y="559594"/>
            <a:ext cx="9849683" cy="598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Amenințări</a:t>
            </a: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la </a:t>
            </a:r>
            <a:r>
              <a:rPr lang="en-US" sz="37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adresa</a:t>
            </a: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37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solului</a:t>
            </a: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: O </a:t>
            </a:r>
            <a:r>
              <a:rPr lang="en-US" sz="37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criză</a:t>
            </a: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37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tăcută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9607034" y="1770340"/>
            <a:ext cx="4318397" cy="1735336"/>
          </a:xfrm>
          <a:prstGeom prst="roundRect">
            <a:avLst>
              <a:gd name="adj" fmla="val 6323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584174" y="1770340"/>
            <a:ext cx="91440" cy="1735336"/>
          </a:xfrm>
          <a:prstGeom prst="roundRect">
            <a:avLst>
              <a:gd name="adj" fmla="val 188372"/>
            </a:avLst>
          </a:prstGeom>
          <a:solidFill>
            <a:srgbClr val="84C1FA"/>
          </a:solidFill>
          <a:ln/>
        </p:spPr>
      </p:sp>
      <p:sp>
        <p:nvSpPr>
          <p:cNvPr id="6" name="Text 3"/>
          <p:cNvSpPr/>
          <p:nvPr/>
        </p:nvSpPr>
        <p:spPr>
          <a:xfrm>
            <a:off x="9889808" y="1984534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🌊</a:t>
            </a: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Eroziunea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889808" y="2444948"/>
            <a:ext cx="3821430" cy="8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24 de miliarde de tone</a:t>
            </a: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de sol fertil sunt pierdute anual la nivel global din cauza apei și vântului.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9607034" y="3667125"/>
            <a:ext cx="4318397" cy="1735336"/>
          </a:xfrm>
          <a:prstGeom prst="roundRect">
            <a:avLst>
              <a:gd name="adj" fmla="val 6323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584174" y="3667125"/>
            <a:ext cx="91440" cy="1735336"/>
          </a:xfrm>
          <a:prstGeom prst="roundRect">
            <a:avLst>
              <a:gd name="adj" fmla="val 188372"/>
            </a:avLst>
          </a:prstGeom>
          <a:solidFill>
            <a:srgbClr val="84C1FA"/>
          </a:solidFill>
          <a:ln/>
        </p:spPr>
      </p:sp>
      <p:sp>
        <p:nvSpPr>
          <p:cNvPr id="10" name="Text 7"/>
          <p:cNvSpPr/>
          <p:nvPr/>
        </p:nvSpPr>
        <p:spPr>
          <a:xfrm>
            <a:off x="9889808" y="3881318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☠️</a:t>
            </a: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Degradarea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9889808" y="4341733"/>
            <a:ext cx="3821430" cy="8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Pierderea fertilității, compactarea prin utilaje grele și poluarea cu substanțe chimice toxice afectează calitatea solului.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9607034" y="5563910"/>
            <a:ext cx="4318397" cy="1735336"/>
          </a:xfrm>
          <a:prstGeom prst="roundRect">
            <a:avLst>
              <a:gd name="adj" fmla="val 6323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584174" y="5563910"/>
            <a:ext cx="91440" cy="1735336"/>
          </a:xfrm>
          <a:prstGeom prst="roundRect">
            <a:avLst>
              <a:gd name="adj" fmla="val 188372"/>
            </a:avLst>
          </a:prstGeom>
          <a:solidFill>
            <a:srgbClr val="84C1FA"/>
          </a:solidFill>
          <a:ln/>
        </p:spPr>
      </p:sp>
      <p:sp>
        <p:nvSpPr>
          <p:cNvPr id="14" name="Text 11"/>
          <p:cNvSpPr/>
          <p:nvPr/>
        </p:nvSpPr>
        <p:spPr>
          <a:xfrm>
            <a:off x="9889808" y="5778103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🏜️</a:t>
            </a: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Desertificarea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9889808" y="6238518"/>
            <a:ext cx="3821430" cy="8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Afectează </a:t>
            </a:r>
            <a:r>
              <a:rPr lang="en-US" sz="15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20% din suprafața terestră</a:t>
            </a: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punând în pericol direct </a:t>
            </a:r>
            <a:r>
              <a:rPr lang="en-US" sz="15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3 miliarde de oameni</a:t>
            </a: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sz="15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286204-114D-DEFE-BBEA-B147ED3F74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867"/>
          <a:stretch>
            <a:fillRect/>
          </a:stretch>
        </p:blipFill>
        <p:spPr>
          <a:xfrm>
            <a:off x="1295401" y="1595813"/>
            <a:ext cx="5328558" cy="570343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50067" r="10431" b="18665"/>
          <a:stretch>
            <a:fillRect/>
          </a:stretch>
        </p:blipFill>
        <p:spPr>
          <a:xfrm rot="5400000">
            <a:off x="-1359109" y="2097013"/>
            <a:ext cx="7871332" cy="39255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652582"/>
            <a:ext cx="6754297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Impactul</a:t>
            </a:r>
            <a:r>
              <a:rPr lang="en-US" sz="41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150" b="1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degradării</a:t>
            </a:r>
            <a:r>
              <a:rPr lang="en-US" sz="41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150" b="1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solului</a:t>
            </a:r>
            <a:endParaRPr lang="en-US" sz="415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230660" y="1722358"/>
            <a:ext cx="3703082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12M</a:t>
            </a:r>
            <a:endParaRPr lang="en-US" sz="5500" dirty="0"/>
          </a:p>
        </p:txBody>
      </p:sp>
      <p:sp>
        <p:nvSpPr>
          <p:cNvPr id="5" name="Text 2"/>
          <p:cNvSpPr/>
          <p:nvPr/>
        </p:nvSpPr>
        <p:spPr>
          <a:xfrm>
            <a:off x="6753106" y="267974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Hectare Pierdute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230660" y="3131582"/>
            <a:ext cx="3703082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Echivalentul suprafeței totale a României, pierdut anual din cauza degradării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0182939" y="1722358"/>
            <a:ext cx="3703201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82%</a:t>
            </a:r>
            <a:endParaRPr lang="en-US" sz="5500" dirty="0"/>
          </a:p>
        </p:txBody>
      </p:sp>
      <p:sp>
        <p:nvSpPr>
          <p:cNvPr id="8" name="Text 5"/>
          <p:cNvSpPr/>
          <p:nvPr/>
        </p:nvSpPr>
        <p:spPr>
          <a:xfrm>
            <a:off x="10705505" y="267974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Risc România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182939" y="3131582"/>
            <a:ext cx="3703201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Din populația României trăiește în zone cu risc de deșertificare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8206740" y="4625221"/>
            <a:ext cx="3703201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40%</a:t>
            </a:r>
            <a:endParaRPr lang="en-US" sz="5500" dirty="0"/>
          </a:p>
        </p:txBody>
      </p:sp>
      <p:sp>
        <p:nvSpPr>
          <p:cNvPr id="11" name="Text 8"/>
          <p:cNvSpPr/>
          <p:nvPr/>
        </p:nvSpPr>
        <p:spPr>
          <a:xfrm>
            <a:off x="8729305" y="558260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Sol Degradat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8206740" y="6034445"/>
            <a:ext cx="3703201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Din solurile agricole globale sunt deja afectate de degradare severă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230660" y="6917769"/>
            <a:ext cx="7655481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Dispariția biodiversității subterane — insecte, bacterii, fungi — are loc înainte ca știința să le poată descoperi și cataloga.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06" y="260866"/>
            <a:ext cx="4989671" cy="75160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02449" y="7955280"/>
            <a:ext cx="4989671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1A561C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Fertilitate</a:t>
            </a: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— sol sănătos, recolte bogate, viață abundentă</a:t>
            </a:r>
            <a:endParaRPr lang="en-US" sz="850" dirty="0"/>
          </a:p>
        </p:txBody>
      </p:sp>
      <p:sp>
        <p:nvSpPr>
          <p:cNvPr id="5" name="Text 1"/>
          <p:cNvSpPr/>
          <p:nvPr/>
        </p:nvSpPr>
        <p:spPr>
          <a:xfrm>
            <a:off x="7701643" y="1475014"/>
            <a:ext cx="5998028" cy="481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50"/>
              </a:lnSpc>
              <a:buNone/>
            </a:pPr>
            <a:r>
              <a:rPr lang="en-US" sz="3200" b="1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Deșertificare</a:t>
            </a:r>
            <a:r>
              <a:rPr lang="en-US" sz="3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— sol degradat, </a:t>
            </a:r>
            <a:endParaRPr lang="ro-RO" sz="320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1050"/>
              </a:lnSpc>
              <a:buNone/>
            </a:pPr>
            <a:endParaRPr lang="ro-RO" sz="320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1050"/>
              </a:lnSpc>
              <a:buNone/>
            </a:pPr>
            <a:endParaRPr lang="ro-RO" sz="320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1050"/>
              </a:lnSpc>
              <a:buNone/>
            </a:pPr>
            <a:endParaRPr lang="ro-RO" sz="320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1050"/>
              </a:lnSpc>
              <a:buNone/>
            </a:pPr>
            <a:endParaRPr lang="ro-RO" sz="320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1050"/>
              </a:lnSpc>
              <a:buNone/>
            </a:pPr>
            <a:r>
              <a:rPr lang="en-US" sz="32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recolte</a:t>
            </a:r>
            <a:r>
              <a:rPr lang="en-US" sz="3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compromise, </a:t>
            </a:r>
            <a:endParaRPr lang="ro-RO" sz="320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1050"/>
              </a:lnSpc>
              <a:buNone/>
            </a:pPr>
            <a:endParaRPr lang="ro-RO" sz="320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1050"/>
              </a:lnSpc>
              <a:buNone/>
            </a:pPr>
            <a:endParaRPr lang="ro-RO" sz="320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1050"/>
              </a:lnSpc>
              <a:buNone/>
            </a:pPr>
            <a:endParaRPr lang="ro-RO" sz="320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1050"/>
              </a:lnSpc>
              <a:buNone/>
            </a:pPr>
            <a:endParaRPr lang="ro-RO" sz="320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1050"/>
              </a:lnSpc>
              <a:buNone/>
            </a:pPr>
            <a:r>
              <a:rPr lang="en-US" sz="32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ecosisteme</a:t>
            </a:r>
            <a:r>
              <a:rPr lang="en-US" sz="3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distruse</a:t>
            </a:r>
            <a:endParaRPr lang="en-US" sz="3200" dirty="0"/>
          </a:p>
        </p:txBody>
      </p:sp>
      <p:sp>
        <p:nvSpPr>
          <p:cNvPr id="6" name="Text 2"/>
          <p:cNvSpPr/>
          <p:nvPr/>
        </p:nvSpPr>
        <p:spPr>
          <a:xfrm>
            <a:off x="3572470" y="8269724"/>
            <a:ext cx="7655481" cy="272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Diferența dintre un teren fertil și unul arid poate fi opera câtorva decenii de practici agricole necorespunzătoare — dar recuperarea poate dura </a:t>
            </a:r>
            <a:r>
              <a:rPr lang="en-US" sz="8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secole</a:t>
            </a: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sz="850" dirty="0"/>
          </a:p>
        </p:txBody>
      </p:sp>
      <p:sp>
        <p:nvSpPr>
          <p:cNvPr id="7" name="Shape 3"/>
          <p:cNvSpPr/>
          <p:nvPr/>
        </p:nvSpPr>
        <p:spPr>
          <a:xfrm>
            <a:off x="3402449" y="8206026"/>
            <a:ext cx="15240" cy="399574"/>
          </a:xfrm>
          <a:prstGeom prst="rect">
            <a:avLst/>
          </a:prstGeom>
          <a:solidFill>
            <a:srgbClr val="84C1FA"/>
          </a:solidFill>
          <a:ln/>
        </p:spPr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2513E030-6DFA-5DDE-1E0D-62944FEB41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699"/>
          <a:stretch>
            <a:fillRect/>
          </a:stretch>
        </p:blipFill>
        <p:spPr>
          <a:xfrm>
            <a:off x="8180614" y="3973873"/>
            <a:ext cx="5393642" cy="32109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9734"/>
            <a:ext cx="110623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Soluții</a:t>
            </a:r>
            <a:r>
              <a:rPr lang="en-US" sz="44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450" b="1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inovatoare</a:t>
            </a:r>
            <a:r>
              <a:rPr lang="en-US" sz="44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450" b="1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pentru</a:t>
            </a:r>
            <a:r>
              <a:rPr lang="en-US" sz="44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450" b="1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protecția</a:t>
            </a:r>
            <a:r>
              <a:rPr lang="en-US" sz="4450" b="1" dirty="0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450" b="1" dirty="0" err="1">
                <a:solidFill>
                  <a:schemeClr val="accent4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solului</a:t>
            </a:r>
            <a:endParaRPr lang="en-US" sz="445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42141"/>
            <a:ext cx="2411968" cy="14906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616291"/>
            <a:ext cx="33188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Agricultură</a:t>
            </a: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regenerativă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106710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Acoperirea culturilor și rotația sistematică cresc materia organică cu </a:t>
            </a: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până la 50%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refăcând solurile epuizate.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842141"/>
            <a:ext cx="2411968" cy="1490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616291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Management </a:t>
            </a: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sustenabil</a:t>
            </a: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al </a:t>
            </a:r>
            <a:r>
              <a:rPr lang="en-US" sz="2200" dirty="0" err="1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apei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461040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Sistemele de irigații eficiente și precise reduc eroziunea, previn salinizarea și conservă resursele hidrice.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842141"/>
            <a:ext cx="2411968" cy="14906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6162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Bioremediere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106710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Utilizarea microorganismelor specializate pentru </a:t>
            </a: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curățarea solurilor poluate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cu metale grele sau pesticide.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6642" y="662107"/>
            <a:ext cx="1557338" cy="399812"/>
          </a:xfrm>
          <a:prstGeom prst="roundRect">
            <a:avLst>
              <a:gd name="adj" fmla="val 38934"/>
            </a:avLst>
          </a:prstGeom>
          <a:solidFill>
            <a:srgbClr val="CEE6FD"/>
          </a:solidFill>
          <a:ln/>
        </p:spPr>
      </p:sp>
      <p:sp>
        <p:nvSpPr>
          <p:cNvPr id="4" name="Text 1"/>
          <p:cNvSpPr/>
          <p:nvPr/>
        </p:nvSpPr>
        <p:spPr>
          <a:xfrm>
            <a:off x="886301" y="726877"/>
            <a:ext cx="1298019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STUDIU DE CAZ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56642" y="1144310"/>
            <a:ext cx="7630716" cy="1351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„</a:t>
            </a:r>
            <a:r>
              <a:rPr lang="en-US" sz="42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Fermierii</a:t>
            </a:r>
            <a:r>
              <a:rPr lang="en-US" sz="4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o-RO" sz="4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</a:t>
            </a:r>
            <a:r>
              <a:rPr lang="en-US" sz="425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iitorului</a:t>
            </a:r>
            <a:r>
              <a:rPr lang="en-US" sz="4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" din Ucraina</a:t>
            </a:r>
            <a:endParaRPr lang="en-US" sz="4250" dirty="0"/>
          </a:p>
        </p:txBody>
      </p:sp>
      <p:sp>
        <p:nvSpPr>
          <p:cNvPr id="6" name="Text 3"/>
          <p:cNvSpPr/>
          <p:nvPr/>
        </p:nvSpPr>
        <p:spPr>
          <a:xfrm>
            <a:off x="756642" y="3010733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Proiect Pilot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756642" y="3554492"/>
            <a:ext cx="3551634" cy="1688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Ferme din Ucraina au adoptat practici de agricultură regenerativă, demonstrând că regenerarea solurilor degradate este posibilă chiar și în condiții dificile.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4843343" y="2990136"/>
            <a:ext cx="3551634" cy="1351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Solurile degradate au fost revitalizate, iar fermele locale și-au crescut reziliența la schimbările climatice.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756642" y="5660588"/>
            <a:ext cx="3712369" cy="1906905"/>
          </a:xfrm>
          <a:prstGeom prst="roundRect">
            <a:avLst>
              <a:gd name="adj" fmla="val 10204"/>
            </a:avLst>
          </a:prstGeom>
          <a:solidFill>
            <a:srgbClr val="CEE6FD"/>
          </a:solidFill>
          <a:ln/>
        </p:spPr>
      </p:sp>
      <p:sp>
        <p:nvSpPr>
          <p:cNvPr id="10" name="Text 7"/>
          <p:cNvSpPr/>
          <p:nvPr/>
        </p:nvSpPr>
        <p:spPr>
          <a:xfrm>
            <a:off x="972741" y="5876687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+15–20%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972741" y="6338054"/>
            <a:ext cx="3280172" cy="1013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Creșterea randamentului culturilor față de metodele convenționale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4674989" y="5660588"/>
            <a:ext cx="3712369" cy="1906905"/>
          </a:xfrm>
          <a:prstGeom prst="roundRect">
            <a:avLst>
              <a:gd name="adj" fmla="val 10204"/>
            </a:avLst>
          </a:prstGeom>
          <a:solidFill>
            <a:srgbClr val="CEE6FD"/>
          </a:solidFill>
          <a:ln/>
        </p:spPr>
      </p:sp>
      <p:sp>
        <p:nvSpPr>
          <p:cNvPr id="13" name="Text 10"/>
          <p:cNvSpPr/>
          <p:nvPr/>
        </p:nvSpPr>
        <p:spPr>
          <a:xfrm>
            <a:off x="4891088" y="5876687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−30%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4891088" y="6338054"/>
            <a:ext cx="3280172" cy="1013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Reducerea necesarului de îngrășăminte chimice și pesticide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622</Words>
  <Application>Microsoft Office PowerPoint</Application>
  <PresentationFormat>Довільний</PresentationFormat>
  <Paragraphs>86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4" baseType="lpstr">
      <vt:lpstr>Arial</vt:lpstr>
      <vt:lpstr>Instrument Sans Medium</vt:lpstr>
      <vt:lpstr>Instrument Sans Semi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Liliya Hovornyan</dc:creator>
  <cp:lastModifiedBy>Liliya Hovornyan</cp:lastModifiedBy>
  <cp:revision>2</cp:revision>
  <dcterms:created xsi:type="dcterms:W3CDTF">2026-05-04T05:51:27Z</dcterms:created>
  <dcterms:modified xsi:type="dcterms:W3CDTF">2026-05-04T06:03:59Z</dcterms:modified>
</cp:coreProperties>
</file>